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304" r:id="rId2"/>
    <p:sldId id="306" r:id="rId3"/>
    <p:sldId id="307" r:id="rId4"/>
    <p:sldId id="308" r:id="rId5"/>
    <p:sldId id="309" r:id="rId6"/>
    <p:sldId id="305" r:id="rId7"/>
    <p:sldId id="256" r:id="rId8"/>
    <p:sldId id="303" r:id="rId9"/>
    <p:sldId id="302" r:id="rId10"/>
    <p:sldId id="299" r:id="rId11"/>
    <p:sldId id="258" r:id="rId12"/>
    <p:sldId id="286" r:id="rId13"/>
    <p:sldId id="263" r:id="rId14"/>
    <p:sldId id="284" r:id="rId15"/>
    <p:sldId id="287" r:id="rId16"/>
    <p:sldId id="288" r:id="rId17"/>
    <p:sldId id="290" r:id="rId18"/>
    <p:sldId id="291" r:id="rId19"/>
    <p:sldId id="289" r:id="rId20"/>
    <p:sldId id="259" r:id="rId21"/>
    <p:sldId id="260" r:id="rId22"/>
    <p:sldId id="261" r:id="rId23"/>
    <p:sldId id="262" r:id="rId24"/>
    <p:sldId id="264" r:id="rId25"/>
    <p:sldId id="268" r:id="rId26"/>
    <p:sldId id="265" r:id="rId27"/>
    <p:sldId id="266" r:id="rId28"/>
    <p:sldId id="267" r:id="rId29"/>
    <p:sldId id="321" r:id="rId30"/>
    <p:sldId id="318" r:id="rId31"/>
    <p:sldId id="319" r:id="rId32"/>
    <p:sldId id="320" r:id="rId33"/>
    <p:sldId id="297" r:id="rId34"/>
    <p:sldId id="298" r:id="rId35"/>
    <p:sldId id="325" r:id="rId36"/>
    <p:sldId id="326" r:id="rId37"/>
    <p:sldId id="324" r:id="rId38"/>
    <p:sldId id="276" r:id="rId39"/>
    <p:sldId id="310" r:id="rId40"/>
    <p:sldId id="277" r:id="rId41"/>
    <p:sldId id="278" r:id="rId42"/>
    <p:sldId id="311" r:id="rId43"/>
    <p:sldId id="312" r:id="rId44"/>
    <p:sldId id="313" r:id="rId45"/>
    <p:sldId id="314" r:id="rId46"/>
    <p:sldId id="317" r:id="rId47"/>
    <p:sldId id="315" r:id="rId48"/>
    <p:sldId id="316" r:id="rId49"/>
    <p:sldId id="292" r:id="rId50"/>
    <p:sldId id="270" r:id="rId51"/>
    <p:sldId id="271" r:id="rId52"/>
    <p:sldId id="272" r:id="rId53"/>
    <p:sldId id="273" r:id="rId54"/>
    <p:sldId id="274" r:id="rId55"/>
    <p:sldId id="275" r:id="rId56"/>
    <p:sldId id="279" r:id="rId57"/>
    <p:sldId id="293" r:id="rId58"/>
    <p:sldId id="280" r:id="rId59"/>
    <p:sldId id="281" r:id="rId60"/>
    <p:sldId id="282" r:id="rId61"/>
    <p:sldId id="283" r:id="rId62"/>
    <p:sldId id="285" r:id="rId63"/>
    <p:sldId id="295" r:id="rId64"/>
    <p:sldId id="322" r:id="rId65"/>
    <p:sldId id="323"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795" autoAdjust="0"/>
  </p:normalViewPr>
  <p:slideViewPr>
    <p:cSldViewPr snapToGrid="0">
      <p:cViewPr varScale="1">
        <p:scale>
          <a:sx n="52" d="100"/>
          <a:sy n="52" d="100"/>
        </p:scale>
        <p:origin x="118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FBB8E-85A9-4CD2-B348-0561AFC7EA9D}" type="datetimeFigureOut">
              <a:rPr lang="en-CA" smtClean="0"/>
              <a:t>2016-10-28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C87CE9-30FB-4055-9B3A-409AEE3FD7B0}" type="slidenum">
              <a:rPr lang="en-CA" smtClean="0"/>
              <a:t>‹#›</a:t>
            </a:fld>
            <a:endParaRPr lang="en-CA"/>
          </a:p>
        </p:txBody>
      </p:sp>
    </p:spTree>
    <p:extLst>
      <p:ext uri="{BB962C8B-B14F-4D97-AF65-F5344CB8AC3E}">
        <p14:creationId xmlns:p14="http://schemas.microsoft.com/office/powerpoint/2010/main" val="232102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6</a:t>
            </a:fld>
            <a:endParaRPr lang="en-CA"/>
          </a:p>
        </p:txBody>
      </p:sp>
    </p:spTree>
    <p:extLst>
      <p:ext uri="{BB962C8B-B14F-4D97-AF65-F5344CB8AC3E}">
        <p14:creationId xmlns:p14="http://schemas.microsoft.com/office/powerpoint/2010/main" val="3753437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4 groups</a:t>
            </a:r>
            <a:r>
              <a:rPr lang="en-CA" baseline="0" dirty="0" smtClean="0"/>
              <a:t> of </a:t>
            </a:r>
            <a:r>
              <a:rPr lang="en-CA" baseline="0" dirty="0" err="1" smtClean="0"/>
              <a:t>mols</a:t>
            </a:r>
            <a:r>
              <a:rPr lang="en-CA" baseline="0" dirty="0" smtClean="0"/>
              <a:t> work/interact to carry out metabolism of each cell. </a:t>
            </a:r>
            <a:r>
              <a:rPr lang="en-CA" baseline="0" dirty="0" err="1" smtClean="0"/>
              <a:t>Eg</a:t>
            </a:r>
            <a:r>
              <a:rPr lang="en-CA" baseline="0" dirty="0" smtClean="0"/>
              <a:t> living processes are actually chemical substances working together in predictable patters.</a:t>
            </a:r>
          </a:p>
          <a:p>
            <a:r>
              <a:rPr lang="en-CA" baseline="0" dirty="0" smtClean="0"/>
              <a:t>Insulin is a protein hormone that facilitates the movement of glucose from the bloodstream into the interior of the cell. Does this by signaling for transporters in the membrane to let glucose in. Diff: glucose outside/in, phospholipid polarity creates membrane therefore proteins channels must exist to get things in/out. The insulin is a protein, channels are protein, instruction to make protein was coded by? </a:t>
            </a:r>
            <a:r>
              <a:rPr lang="en-CA" baseline="0" dirty="0" err="1" smtClean="0"/>
              <a:t>Dna</a:t>
            </a:r>
            <a:r>
              <a:rPr lang="en-CA" baseline="0" dirty="0" smtClean="0"/>
              <a:t>, </a:t>
            </a:r>
            <a:r>
              <a:rPr lang="en-CA" baseline="0" dirty="0" err="1" smtClean="0"/>
              <a:t>dna</a:t>
            </a:r>
            <a:r>
              <a:rPr lang="en-CA" baseline="0" dirty="0" smtClean="0"/>
              <a:t> is? Nucleic acid?  Glucose is a? phospholipids are? All 4 working collectively to ensure cells have glucose for?</a:t>
            </a:r>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23</a:t>
            </a:fld>
            <a:endParaRPr lang="en-CA"/>
          </a:p>
        </p:txBody>
      </p:sp>
    </p:spTree>
    <p:extLst>
      <p:ext uri="{BB962C8B-B14F-4D97-AF65-F5344CB8AC3E}">
        <p14:creationId xmlns:p14="http://schemas.microsoft.com/office/powerpoint/2010/main" val="558436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31</a:t>
            </a:fld>
            <a:endParaRPr lang="en-CA"/>
          </a:p>
        </p:txBody>
      </p:sp>
    </p:spTree>
    <p:extLst>
      <p:ext uri="{BB962C8B-B14F-4D97-AF65-F5344CB8AC3E}">
        <p14:creationId xmlns:p14="http://schemas.microsoft.com/office/powerpoint/2010/main" val="3097559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32</a:t>
            </a:fld>
            <a:endParaRPr lang="en-CA"/>
          </a:p>
        </p:txBody>
      </p:sp>
    </p:spTree>
    <p:extLst>
      <p:ext uri="{BB962C8B-B14F-4D97-AF65-F5344CB8AC3E}">
        <p14:creationId xmlns:p14="http://schemas.microsoft.com/office/powerpoint/2010/main" val="3040833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43</a:t>
            </a:fld>
            <a:endParaRPr lang="en-CA"/>
          </a:p>
        </p:txBody>
      </p:sp>
    </p:spTree>
    <p:extLst>
      <p:ext uri="{BB962C8B-B14F-4D97-AF65-F5344CB8AC3E}">
        <p14:creationId xmlns:p14="http://schemas.microsoft.com/office/powerpoint/2010/main" val="3905945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err="1" smtClean="0"/>
              <a:t>Imagin</a:t>
            </a:r>
            <a:r>
              <a:rPr lang="en-CA" dirty="0" smtClean="0"/>
              <a:t> all the </a:t>
            </a:r>
            <a:r>
              <a:rPr lang="en-CA" dirty="0" err="1" smtClean="0"/>
              <a:t>molucules</a:t>
            </a:r>
            <a:r>
              <a:rPr lang="en-CA" dirty="0" smtClean="0"/>
              <a:t> colliding</a:t>
            </a:r>
            <a:r>
              <a:rPr lang="en-CA" baseline="0" dirty="0" smtClean="0"/>
              <a:t> with each other in your salt water body. </a:t>
            </a:r>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50</a:t>
            </a:fld>
            <a:endParaRPr lang="en-CA"/>
          </a:p>
        </p:txBody>
      </p:sp>
    </p:spTree>
    <p:extLst>
      <p:ext uri="{BB962C8B-B14F-4D97-AF65-F5344CB8AC3E}">
        <p14:creationId xmlns:p14="http://schemas.microsoft.com/office/powerpoint/2010/main" val="603706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Enzymes are (?)</a:t>
            </a:r>
            <a:r>
              <a:rPr lang="en-CA" baseline="0" dirty="0" smtClean="0"/>
              <a:t> protein molecules that have a specific shape into which a reactant can fit called the ACTIVE SITE. By having this active site the enzyme increases the likelihood of the reaction</a:t>
            </a:r>
          </a:p>
          <a:p>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52</a:t>
            </a:fld>
            <a:endParaRPr lang="en-CA"/>
          </a:p>
        </p:txBody>
      </p:sp>
    </p:spTree>
    <p:extLst>
      <p:ext uri="{BB962C8B-B14F-4D97-AF65-F5344CB8AC3E}">
        <p14:creationId xmlns:p14="http://schemas.microsoft.com/office/powerpoint/2010/main" val="115091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ADP</a:t>
            </a:r>
            <a:r>
              <a:rPr lang="en-CA" baseline="0" dirty="0" smtClean="0"/>
              <a:t> reactant fits into part of the enzymes active site and the inorganic phosphate reactant also fits just beside it orientated the correct way for the 2 reactants to become covalently bonded into ATP</a:t>
            </a:r>
            <a:endParaRPr lang="en-CA" dirty="0"/>
          </a:p>
        </p:txBody>
      </p:sp>
      <p:sp>
        <p:nvSpPr>
          <p:cNvPr id="4" name="Slide Number Placeholder 3"/>
          <p:cNvSpPr>
            <a:spLocks noGrp="1"/>
          </p:cNvSpPr>
          <p:nvPr>
            <p:ph type="sldNum" sz="quarter" idx="10"/>
          </p:nvPr>
        </p:nvSpPr>
        <p:spPr/>
        <p:txBody>
          <a:bodyPr/>
          <a:lstStyle/>
          <a:p>
            <a:fld id="{24C87CE9-30FB-4055-9B3A-409AEE3FD7B0}" type="slidenum">
              <a:rPr lang="en-CA" smtClean="0"/>
              <a:t>53</a:t>
            </a:fld>
            <a:endParaRPr lang="en-CA"/>
          </a:p>
        </p:txBody>
      </p:sp>
    </p:spTree>
    <p:extLst>
      <p:ext uri="{BB962C8B-B14F-4D97-AF65-F5344CB8AC3E}">
        <p14:creationId xmlns:p14="http://schemas.microsoft.com/office/powerpoint/2010/main" val="4255175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F15FFB29-0E43-4809-AA11-ACBCADA265AA}" type="datetimeFigureOut">
              <a:rPr lang="en-CA" smtClean="0"/>
              <a:t>2016-10-28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2338088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F15FFB29-0E43-4809-AA11-ACBCADA265AA}" type="datetimeFigureOut">
              <a:rPr lang="en-CA" smtClean="0"/>
              <a:t>2016-10-28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410938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F15FFB29-0E43-4809-AA11-ACBCADA265AA}" type="datetimeFigureOut">
              <a:rPr lang="en-CA" smtClean="0"/>
              <a:t>2016-10-28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364824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F15FFB29-0E43-4809-AA11-ACBCADA265AA}" type="datetimeFigureOut">
              <a:rPr lang="en-CA" smtClean="0"/>
              <a:t>2016-10-28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3367458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5FFB29-0E43-4809-AA11-ACBCADA265AA}" type="datetimeFigureOut">
              <a:rPr lang="en-CA" smtClean="0"/>
              <a:t>2016-10-28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1598445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F15FFB29-0E43-4809-AA11-ACBCADA265AA}" type="datetimeFigureOut">
              <a:rPr lang="en-CA" smtClean="0"/>
              <a:t>2016-10-28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3750253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F15FFB29-0E43-4809-AA11-ACBCADA265AA}" type="datetimeFigureOut">
              <a:rPr lang="en-CA" smtClean="0"/>
              <a:t>2016-10-28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3683720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F15FFB29-0E43-4809-AA11-ACBCADA265AA}" type="datetimeFigureOut">
              <a:rPr lang="en-CA" smtClean="0"/>
              <a:t>2016-10-28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469852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5FFB29-0E43-4809-AA11-ACBCADA265AA}" type="datetimeFigureOut">
              <a:rPr lang="en-CA" smtClean="0"/>
              <a:t>2016-10-28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2622751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FFB29-0E43-4809-AA11-ACBCADA265AA}" type="datetimeFigureOut">
              <a:rPr lang="en-CA" smtClean="0"/>
              <a:t>2016-10-28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2344831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5FFB29-0E43-4809-AA11-ACBCADA265AA}" type="datetimeFigureOut">
              <a:rPr lang="en-CA" smtClean="0"/>
              <a:t>2016-10-28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A15F6C3-B889-4CA2-875B-81DCD19ADAA4}" type="slidenum">
              <a:rPr lang="en-CA" smtClean="0"/>
              <a:t>‹#›</a:t>
            </a:fld>
            <a:endParaRPr lang="en-CA"/>
          </a:p>
        </p:txBody>
      </p:sp>
    </p:spTree>
    <p:extLst>
      <p:ext uri="{BB962C8B-B14F-4D97-AF65-F5344CB8AC3E}">
        <p14:creationId xmlns:p14="http://schemas.microsoft.com/office/powerpoint/2010/main" val="3884957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5FFB29-0E43-4809-AA11-ACBCADA265AA}" type="datetimeFigureOut">
              <a:rPr lang="en-CA" smtClean="0"/>
              <a:t>2016-10-28</a:t>
            </a:fld>
            <a:endParaRPr lang="en-C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15F6C3-B889-4CA2-875B-81DCD19ADAA4}" type="slidenum">
              <a:rPr lang="en-CA" smtClean="0"/>
              <a:t>‹#›</a:t>
            </a:fld>
            <a:endParaRPr lang="en-CA"/>
          </a:p>
        </p:txBody>
      </p:sp>
    </p:spTree>
    <p:extLst>
      <p:ext uri="{BB962C8B-B14F-4D97-AF65-F5344CB8AC3E}">
        <p14:creationId xmlns:p14="http://schemas.microsoft.com/office/powerpoint/2010/main" val="4263553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ULiLt2rtpAg" TargetMode="External"/><Relationship Id="rId2" Type="http://schemas.openxmlformats.org/officeDocument/2006/relationships/hyperlink" Target="https://www.youtube.com/watch?v=QuW4_bRHbUk"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4.jpeg"/></Relationships>
</file>

<file path=ppt/slides/_rels/slide4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www.hhmi.org/biointeractive/lactose-digestion-infants"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gif"/><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t="8190" r="27178" b="18736"/>
          <a:stretch/>
        </p:blipFill>
        <p:spPr>
          <a:xfrm>
            <a:off x="1057155" y="558140"/>
            <a:ext cx="10077690" cy="5688280"/>
          </a:xfrm>
          <a:prstGeom prst="rect">
            <a:avLst/>
          </a:prstGeom>
        </p:spPr>
      </p:pic>
    </p:spTree>
    <p:extLst>
      <p:ext uri="{BB962C8B-B14F-4D97-AF65-F5344CB8AC3E}">
        <p14:creationId xmlns:p14="http://schemas.microsoft.com/office/powerpoint/2010/main" val="1674138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57548" y="213757"/>
            <a:ext cx="8443356" cy="6290300"/>
          </a:xfrm>
          <a:prstGeom prst="rect">
            <a:avLst/>
          </a:prstGeom>
        </p:spPr>
      </p:pic>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3014532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3816" y="566929"/>
            <a:ext cx="10232136" cy="9941183"/>
          </a:xfrm>
          <a:prstGeom prst="rect">
            <a:avLst/>
          </a:prstGeom>
        </p:spPr>
        <p:txBody>
          <a:bodyPr wrap="square">
            <a:spAutoFit/>
          </a:bodyPr>
          <a:lstStyle/>
          <a:p>
            <a:endParaRPr lang="en-CA" dirty="0" smtClean="0"/>
          </a:p>
          <a:p>
            <a:r>
              <a:rPr lang="en-CA" sz="4400" dirty="0" smtClean="0"/>
              <a:t>Guiding Questions</a:t>
            </a:r>
          </a:p>
          <a:p>
            <a:pPr marL="571500" indent="-571500">
              <a:buFont typeface="Arial" panose="020B0604020202020204" pitchFamily="34" charset="0"/>
              <a:buChar char="•"/>
            </a:pPr>
            <a:r>
              <a:rPr lang="en-CA" sz="4400" dirty="0" smtClean="0"/>
              <a:t> What makes carbon such a good atom in the construction of organic molecules?</a:t>
            </a:r>
          </a:p>
          <a:p>
            <a:pPr marL="571500" indent="-571500">
              <a:buFont typeface="Arial" panose="020B0604020202020204" pitchFamily="34" charset="0"/>
              <a:buChar char="•"/>
            </a:pPr>
            <a:r>
              <a:rPr lang="en-CA" sz="4400" dirty="0" smtClean="0"/>
              <a:t>What are the differences between - elements, atoms, molecules and ions?</a:t>
            </a:r>
          </a:p>
          <a:p>
            <a:r>
              <a:rPr lang="en-CA" sz="4400" dirty="0" smtClean="0"/>
              <a:t>    </a:t>
            </a:r>
          </a:p>
          <a:p>
            <a:pPr marL="571500" indent="-571500">
              <a:buFont typeface="Arial" panose="020B0604020202020204" pitchFamily="34" charset="0"/>
              <a:buChar char="•"/>
            </a:pPr>
            <a:r>
              <a:rPr lang="en-CA" sz="4400" dirty="0" smtClean="0"/>
              <a:t>What do we call all the reactions which happen in a cell?</a:t>
            </a:r>
          </a:p>
          <a:p>
            <a:endParaRPr lang="en-CA" dirty="0"/>
          </a:p>
          <a:p>
            <a:endParaRPr lang="en-CA" dirty="0" smtClean="0"/>
          </a:p>
          <a:p>
            <a:endParaRPr lang="en-CA" dirty="0"/>
          </a:p>
          <a:p>
            <a:endParaRPr lang="en-CA" dirty="0" smtClean="0"/>
          </a:p>
          <a:p>
            <a:endParaRPr lang="en-CA" dirty="0"/>
          </a:p>
          <a:p>
            <a:endParaRPr lang="en-CA" dirty="0" smtClean="0"/>
          </a:p>
          <a:p>
            <a:endParaRPr lang="en-CA" dirty="0"/>
          </a:p>
          <a:p>
            <a:endParaRPr lang="en-CA" dirty="0" smtClean="0"/>
          </a:p>
          <a:p>
            <a:endParaRPr lang="en-CA" dirty="0"/>
          </a:p>
          <a:p>
            <a:endParaRPr lang="en-CA" dirty="0" smtClean="0"/>
          </a:p>
          <a:p>
            <a:endParaRPr lang="en-CA" dirty="0"/>
          </a:p>
          <a:p>
            <a:endParaRPr lang="en-CA" dirty="0" smtClean="0"/>
          </a:p>
          <a:p>
            <a:endParaRPr lang="en-CA" dirty="0"/>
          </a:p>
          <a:p>
            <a:endParaRPr lang="en-CA" dirty="0" smtClean="0"/>
          </a:p>
          <a:p>
            <a:endParaRPr lang="en-CA" dirty="0"/>
          </a:p>
        </p:txBody>
      </p:sp>
    </p:spTree>
    <p:extLst>
      <p:ext uri="{BB962C8B-B14F-4D97-AF65-F5344CB8AC3E}">
        <p14:creationId xmlns:p14="http://schemas.microsoft.com/office/powerpoint/2010/main" val="3175451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3182747"/>
          </a:xfrm>
        </p:spPr>
        <p:txBody>
          <a:bodyPr>
            <a:noAutofit/>
          </a:bodyPr>
          <a:lstStyle/>
          <a:p>
            <a:r>
              <a:rPr lang="en-CA" sz="2800" dirty="0" smtClean="0"/>
              <a:t>Imagine going to an ice cream store. Let's say that they have 30 different flavors of ice cream. Those are elements, the things that I have available to build my dessert from. The smallest amount of ice cream that the store will sell to me is a scoop. This is an atom. If I want, I can put two or more scoops of ice cream together. This is a molecule. If my molecule has more than one flavor of ice cream, I can call it a compound. </a:t>
            </a:r>
            <a:br>
              <a:rPr lang="en-CA" sz="2800" dirty="0" smtClean="0"/>
            </a:br>
            <a:endParaRPr lang="en-CA" sz="2800" dirty="0"/>
          </a:p>
        </p:txBody>
      </p:sp>
      <p:sp>
        <p:nvSpPr>
          <p:cNvPr id="3" name="Content Placeholder 2"/>
          <p:cNvSpPr>
            <a:spLocks noGrp="1"/>
          </p:cNvSpPr>
          <p:nvPr>
            <p:ph idx="1"/>
          </p:nvPr>
        </p:nvSpPr>
        <p:spPr/>
        <p:txBody>
          <a:bodyPr>
            <a:normAutofit fontScale="92500" lnSpcReduction="10000"/>
          </a:bodyPr>
          <a:lstStyle/>
          <a:p>
            <a:endParaRPr lang="en-CA" dirty="0" smtClean="0"/>
          </a:p>
          <a:p>
            <a:endParaRPr lang="en-CA" dirty="0"/>
          </a:p>
          <a:p>
            <a:endParaRPr lang="en-CA" dirty="0" smtClean="0"/>
          </a:p>
          <a:p>
            <a:endParaRPr lang="en-CA" dirty="0" smtClean="0"/>
          </a:p>
          <a:p>
            <a:r>
              <a:rPr lang="en-CA" sz="2200" dirty="0" smtClean="0"/>
              <a:t>So, in summary:</a:t>
            </a:r>
          </a:p>
          <a:p>
            <a:endParaRPr lang="en-CA" sz="2200" dirty="0" smtClean="0"/>
          </a:p>
          <a:p>
            <a:r>
              <a:rPr lang="en-CA" sz="2200" dirty="0" smtClean="0"/>
              <a:t>element - a basic substance that can't be simplified (hydrogen, oxygen, gold, etc...)</a:t>
            </a:r>
          </a:p>
          <a:p>
            <a:r>
              <a:rPr lang="en-CA" sz="2200" dirty="0" smtClean="0"/>
              <a:t>atom - the smallest amount of an element</a:t>
            </a:r>
          </a:p>
          <a:p>
            <a:r>
              <a:rPr lang="en-CA" sz="2200" dirty="0" smtClean="0"/>
              <a:t>molecule - two or more atoms that are chemically joined together (H2, O2, H2O, etc...)</a:t>
            </a:r>
          </a:p>
          <a:p>
            <a:r>
              <a:rPr lang="en-CA" sz="2200" dirty="0" smtClean="0"/>
              <a:t>compound - a molecule that contains more than one element (H2O, C6H12O6, etc...)</a:t>
            </a:r>
          </a:p>
          <a:p>
            <a:r>
              <a:rPr lang="en-CA" sz="2200" dirty="0" smtClean="0"/>
              <a:t>Ion: is a charged atom</a:t>
            </a:r>
            <a:endParaRPr lang="en-CA" sz="2200" dirty="0"/>
          </a:p>
        </p:txBody>
      </p:sp>
    </p:spTree>
    <p:extLst>
      <p:ext uri="{BB962C8B-B14F-4D97-AF65-F5344CB8AC3E}">
        <p14:creationId xmlns:p14="http://schemas.microsoft.com/office/powerpoint/2010/main" val="29008733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Key words</a:t>
            </a:r>
            <a:endParaRPr lang="en-CA" dirty="0"/>
          </a:p>
        </p:txBody>
      </p:sp>
      <p:sp>
        <p:nvSpPr>
          <p:cNvPr id="3" name="Content Placeholder 2"/>
          <p:cNvSpPr>
            <a:spLocks noGrp="1"/>
          </p:cNvSpPr>
          <p:nvPr>
            <p:ph idx="1"/>
          </p:nvPr>
        </p:nvSpPr>
        <p:spPr/>
        <p:txBody>
          <a:bodyPr/>
          <a:lstStyle/>
          <a:p>
            <a:r>
              <a:rPr lang="en-CA" dirty="0" smtClean="0"/>
              <a:t>Carbon					Covalent bonds</a:t>
            </a:r>
          </a:p>
          <a:p>
            <a:r>
              <a:rPr lang="en-CA" dirty="0" smtClean="0"/>
              <a:t>Carbohydrates				Lipids</a:t>
            </a:r>
          </a:p>
          <a:p>
            <a:r>
              <a:rPr lang="en-CA" dirty="0" smtClean="0"/>
              <a:t>Proteins					Nucleic acids</a:t>
            </a:r>
          </a:p>
          <a:p>
            <a:r>
              <a:rPr lang="en-CA" dirty="0" smtClean="0"/>
              <a:t>Metabolism				enzyme</a:t>
            </a:r>
          </a:p>
          <a:p>
            <a:r>
              <a:rPr lang="en-CA" dirty="0" smtClean="0"/>
              <a:t>Anabolism					catabolism</a:t>
            </a:r>
          </a:p>
          <a:p>
            <a:r>
              <a:rPr lang="en-CA" dirty="0" smtClean="0"/>
              <a:t>Condensation </a:t>
            </a:r>
            <a:r>
              <a:rPr lang="en-CA" dirty="0" err="1" smtClean="0"/>
              <a:t>rxns</a:t>
            </a:r>
            <a:r>
              <a:rPr lang="en-CA" dirty="0" smtClean="0"/>
              <a:t>			monomers</a:t>
            </a:r>
          </a:p>
          <a:p>
            <a:r>
              <a:rPr lang="en-CA" dirty="0" smtClean="0"/>
              <a:t>hydrolysis</a:t>
            </a:r>
          </a:p>
        </p:txBody>
      </p:sp>
    </p:spTree>
    <p:extLst>
      <p:ext uri="{BB962C8B-B14F-4D97-AF65-F5344CB8AC3E}">
        <p14:creationId xmlns:p14="http://schemas.microsoft.com/office/powerpoint/2010/main" val="39982978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UREA</a:t>
            </a:r>
            <a:endParaRPr lang="en-CA" dirty="0"/>
          </a:p>
        </p:txBody>
      </p:sp>
      <p:sp>
        <p:nvSpPr>
          <p:cNvPr id="5" name="Content Placeholder 4"/>
          <p:cNvSpPr>
            <a:spLocks noGrp="1"/>
          </p:cNvSpPr>
          <p:nvPr>
            <p:ph idx="1"/>
          </p:nvPr>
        </p:nvSpPr>
        <p:spPr/>
        <p:txBody>
          <a:bodyPr/>
          <a:lstStyle/>
          <a:p>
            <a:endParaRPr lang="en-CA"/>
          </a:p>
        </p:txBody>
      </p:sp>
    </p:spTree>
    <p:extLst>
      <p:ext uri="{BB962C8B-B14F-4D97-AF65-F5344CB8AC3E}">
        <p14:creationId xmlns:p14="http://schemas.microsoft.com/office/powerpoint/2010/main" val="19175330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t>What property of carbon atoms helps them to form such a large range of stable compounds</a:t>
            </a:r>
            <a:r>
              <a:rPr lang="en-CA" sz="3600" dirty="0" smtClean="0"/>
              <a:t>?</a:t>
            </a:r>
            <a:endParaRPr lang="en-CA" sz="3600" dirty="0"/>
          </a:p>
        </p:txBody>
      </p:sp>
      <p:sp>
        <p:nvSpPr>
          <p:cNvPr id="3" name="Content Placeholder 2"/>
          <p:cNvSpPr>
            <a:spLocks noGrp="1"/>
          </p:cNvSpPr>
          <p:nvPr>
            <p:ph idx="1"/>
          </p:nvPr>
        </p:nvSpPr>
        <p:spPr/>
        <p:txBody>
          <a:bodyPr/>
          <a:lstStyle/>
          <a:p>
            <a:r>
              <a:rPr lang="en-CA" sz="4000" dirty="0" smtClean="0"/>
              <a:t>4 electrons available on outer shell makes it an attractive partner for many other molecules to form covalent bonds</a:t>
            </a:r>
          </a:p>
          <a:p>
            <a:endParaRPr lang="en-CA" dirty="0"/>
          </a:p>
          <a:p>
            <a:endParaRPr lang="en-CA" dirty="0" smtClean="0"/>
          </a:p>
          <a:p>
            <a:endParaRPr lang="en-CA" dirty="0"/>
          </a:p>
        </p:txBody>
      </p:sp>
    </p:spTree>
    <p:extLst>
      <p:ext uri="{BB962C8B-B14F-4D97-AF65-F5344CB8AC3E}">
        <p14:creationId xmlns:p14="http://schemas.microsoft.com/office/powerpoint/2010/main" val="37892885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Name three chemicals in living things which contain many carbon atoms</a:t>
            </a:r>
          </a:p>
        </p:txBody>
      </p:sp>
      <p:sp>
        <p:nvSpPr>
          <p:cNvPr id="3" name="Content Placeholder 2"/>
          <p:cNvSpPr>
            <a:spLocks noGrp="1"/>
          </p:cNvSpPr>
          <p:nvPr>
            <p:ph sz="half" idx="1"/>
          </p:nvPr>
        </p:nvSpPr>
        <p:spPr/>
        <p:txBody>
          <a:bodyPr>
            <a:normAutofit/>
          </a:bodyPr>
          <a:lstStyle/>
          <a:p>
            <a:r>
              <a:rPr lang="en-CA" sz="6000" dirty="0" smtClean="0"/>
              <a:t>Carbohydrates</a:t>
            </a:r>
          </a:p>
          <a:p>
            <a:r>
              <a:rPr lang="en-CA" sz="6000" dirty="0" smtClean="0"/>
              <a:t>Proteins</a:t>
            </a:r>
          </a:p>
          <a:p>
            <a:r>
              <a:rPr lang="en-CA" sz="6000" dirty="0" smtClean="0"/>
              <a:t>Lipids</a:t>
            </a:r>
          </a:p>
        </p:txBody>
      </p:sp>
      <p:pic>
        <p:nvPicPr>
          <p:cNvPr id="7" name="Content Placeholder 6"/>
          <p:cNvPicPr>
            <a:picLocks noGrp="1" noChangeAspect="1"/>
          </p:cNvPicPr>
          <p:nvPr>
            <p:ph sz="half" idx="2"/>
          </p:nvPr>
        </p:nvPicPr>
        <p:blipFill rotWithShape="1">
          <a:blip r:embed="rId2"/>
          <a:srcRect r="65650"/>
          <a:stretch/>
        </p:blipFill>
        <p:spPr>
          <a:xfrm>
            <a:off x="9612704" y="1515889"/>
            <a:ext cx="1741096" cy="4526724"/>
          </a:xfrm>
          <a:prstGeom prst="rect">
            <a:avLst/>
          </a:prstGeom>
        </p:spPr>
      </p:pic>
      <p:pic>
        <p:nvPicPr>
          <p:cNvPr id="8" name="Picture 7"/>
          <p:cNvPicPr>
            <a:picLocks noChangeAspect="1"/>
          </p:cNvPicPr>
          <p:nvPr/>
        </p:nvPicPr>
        <p:blipFill rotWithShape="1">
          <a:blip r:embed="rId3"/>
          <a:srcRect b="54652"/>
          <a:stretch/>
        </p:blipFill>
        <p:spPr>
          <a:xfrm>
            <a:off x="4096175" y="2655512"/>
            <a:ext cx="5285331" cy="1560228"/>
          </a:xfrm>
          <a:prstGeom prst="rect">
            <a:avLst/>
          </a:prstGeom>
        </p:spPr>
      </p:pic>
      <p:pic>
        <p:nvPicPr>
          <p:cNvPr id="9" name="Picture 8"/>
          <p:cNvPicPr>
            <a:picLocks noChangeAspect="1"/>
          </p:cNvPicPr>
          <p:nvPr/>
        </p:nvPicPr>
        <p:blipFill>
          <a:blip r:embed="rId4"/>
          <a:stretch>
            <a:fillRect/>
          </a:stretch>
        </p:blipFill>
        <p:spPr>
          <a:xfrm>
            <a:off x="672502" y="4448175"/>
            <a:ext cx="4552950" cy="2409825"/>
          </a:xfrm>
          <a:prstGeom prst="rect">
            <a:avLst/>
          </a:prstGeom>
        </p:spPr>
      </p:pic>
    </p:spTree>
    <p:extLst>
      <p:ext uri="{BB962C8B-B14F-4D97-AF65-F5344CB8AC3E}">
        <p14:creationId xmlns:p14="http://schemas.microsoft.com/office/powerpoint/2010/main" val="108868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State the meaning of the term “cellular metabolism”.</a:t>
            </a:r>
          </a:p>
        </p:txBody>
      </p:sp>
      <p:sp>
        <p:nvSpPr>
          <p:cNvPr id="3" name="Content Placeholder 2"/>
          <p:cNvSpPr>
            <a:spLocks noGrp="1"/>
          </p:cNvSpPr>
          <p:nvPr>
            <p:ph sz="half" idx="1"/>
          </p:nvPr>
        </p:nvSpPr>
        <p:spPr/>
        <p:txBody>
          <a:bodyPr/>
          <a:lstStyle/>
          <a:p>
            <a:r>
              <a:rPr lang="en-CA" dirty="0" smtClean="0"/>
              <a:t>The sum of all the reactions that work to hydrolyse large biochemical substances into smaller subcomponents (catabolism) plus those that rebuild large, more complex biochemical substances from smaller subcomponents (anabolism)</a:t>
            </a:r>
            <a:endParaRPr lang="en-CA" dirty="0"/>
          </a:p>
        </p:txBody>
      </p:sp>
      <p:sp>
        <p:nvSpPr>
          <p:cNvPr id="4" name="Content Placeholder 3"/>
          <p:cNvSpPr>
            <a:spLocks noGrp="1"/>
          </p:cNvSpPr>
          <p:nvPr>
            <p:ph sz="half" idx="2"/>
          </p:nvPr>
        </p:nvSpPr>
        <p:spPr/>
        <p:txBody>
          <a:bodyPr/>
          <a:lstStyle/>
          <a:p>
            <a:r>
              <a:rPr lang="en-CA" dirty="0" smtClean="0"/>
              <a:t>The sum of all the chemical reactions that occur in a living organism to maintain MR H GREN (life)</a:t>
            </a:r>
            <a:endParaRPr lang="en-CA" dirty="0"/>
          </a:p>
        </p:txBody>
      </p:sp>
    </p:spTree>
    <p:extLst>
      <p:ext uri="{BB962C8B-B14F-4D97-AF65-F5344CB8AC3E}">
        <p14:creationId xmlns:p14="http://schemas.microsoft.com/office/powerpoint/2010/main" val="3831015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CA" sz="3200" dirty="0"/>
              <a:t>Describe the difference between anabolism and catabolism with reference to macromolecules in living things</a:t>
            </a:r>
          </a:p>
        </p:txBody>
      </p:sp>
      <p:sp>
        <p:nvSpPr>
          <p:cNvPr id="3" name="Content Placeholder 2"/>
          <p:cNvSpPr>
            <a:spLocks noGrp="1"/>
          </p:cNvSpPr>
          <p:nvPr>
            <p:ph sz="half" idx="1"/>
          </p:nvPr>
        </p:nvSpPr>
        <p:spPr/>
        <p:txBody>
          <a:bodyPr>
            <a:normAutofit lnSpcReduction="10000"/>
          </a:bodyPr>
          <a:lstStyle/>
          <a:p>
            <a:r>
              <a:rPr lang="en-CA" sz="3600" dirty="0" smtClean="0"/>
              <a:t>Catabolism</a:t>
            </a:r>
          </a:p>
          <a:p>
            <a:endParaRPr lang="en-CA" sz="3600" dirty="0" smtClean="0"/>
          </a:p>
          <a:p>
            <a:r>
              <a:rPr lang="en-CA" dirty="0" smtClean="0"/>
              <a:t>Releases energy </a:t>
            </a:r>
            <a:endParaRPr lang="en-CA" sz="2000" dirty="0" smtClean="0"/>
          </a:p>
          <a:p>
            <a:r>
              <a:rPr lang="en-CA" dirty="0" smtClean="0"/>
              <a:t>Breaking down larger complex molecules into simpler molecules </a:t>
            </a:r>
          </a:p>
          <a:p>
            <a:endParaRPr lang="en-CA" dirty="0" smtClean="0"/>
          </a:p>
          <a:p>
            <a:pPr marL="0" indent="0">
              <a:buNone/>
            </a:pPr>
            <a:r>
              <a:rPr lang="en-CA" dirty="0" err="1" smtClean="0"/>
              <a:t>Eg</a:t>
            </a:r>
            <a:r>
              <a:rPr lang="en-CA" dirty="0" smtClean="0"/>
              <a:t>: </a:t>
            </a:r>
          </a:p>
          <a:p>
            <a:r>
              <a:rPr lang="en-CA" dirty="0" smtClean="0"/>
              <a:t>Hydrolysis reactions</a:t>
            </a:r>
          </a:p>
          <a:p>
            <a:pPr marL="0" indent="0">
              <a:buNone/>
            </a:pPr>
            <a:endParaRPr lang="en-CA" dirty="0"/>
          </a:p>
        </p:txBody>
      </p:sp>
      <p:sp>
        <p:nvSpPr>
          <p:cNvPr id="4" name="Content Placeholder 3"/>
          <p:cNvSpPr>
            <a:spLocks noGrp="1"/>
          </p:cNvSpPr>
          <p:nvPr>
            <p:ph sz="half" idx="2"/>
          </p:nvPr>
        </p:nvSpPr>
        <p:spPr/>
        <p:txBody>
          <a:bodyPr>
            <a:normAutofit lnSpcReduction="10000"/>
          </a:bodyPr>
          <a:lstStyle/>
          <a:p>
            <a:r>
              <a:rPr lang="en-CA" sz="3600" dirty="0" smtClean="0"/>
              <a:t>Anabolism</a:t>
            </a:r>
            <a:endParaRPr lang="en-CA" dirty="0" smtClean="0"/>
          </a:p>
          <a:p>
            <a:endParaRPr lang="en-CA" dirty="0"/>
          </a:p>
          <a:p>
            <a:r>
              <a:rPr lang="en-CA" dirty="0" smtClean="0"/>
              <a:t>Requires energy</a:t>
            </a:r>
            <a:endParaRPr lang="en-CA" dirty="0"/>
          </a:p>
          <a:p>
            <a:r>
              <a:rPr lang="en-CA" dirty="0" smtClean="0"/>
              <a:t>Building of larger more complex molecules from smaller simple molecules </a:t>
            </a:r>
          </a:p>
          <a:p>
            <a:endParaRPr lang="en-CA" dirty="0" smtClean="0"/>
          </a:p>
          <a:p>
            <a:pPr marL="0" indent="0">
              <a:buNone/>
            </a:pPr>
            <a:r>
              <a:rPr lang="en-CA" dirty="0" err="1" smtClean="0"/>
              <a:t>Eg</a:t>
            </a:r>
            <a:r>
              <a:rPr lang="en-CA" dirty="0" smtClean="0"/>
              <a:t>.</a:t>
            </a:r>
          </a:p>
          <a:p>
            <a:r>
              <a:rPr lang="en-CA" dirty="0" smtClean="0"/>
              <a:t>Condensation reactions</a:t>
            </a:r>
          </a:p>
        </p:txBody>
      </p:sp>
    </p:spTree>
    <p:extLst>
      <p:ext uri="{BB962C8B-B14F-4D97-AF65-F5344CB8AC3E}">
        <p14:creationId xmlns:p14="http://schemas.microsoft.com/office/powerpoint/2010/main" val="239831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sz="half" idx="1"/>
          </p:nvPr>
        </p:nvSpPr>
        <p:spPr/>
        <p:txBody>
          <a:bodyPr/>
          <a:lstStyle/>
          <a:p>
            <a:r>
              <a:rPr lang="en-CA" dirty="0" smtClean="0"/>
              <a:t>nick</a:t>
            </a:r>
            <a:endParaRPr lang="en-CA" dirty="0"/>
          </a:p>
        </p:txBody>
      </p:sp>
      <p:sp>
        <p:nvSpPr>
          <p:cNvPr id="4" name="Content Placeholder 3"/>
          <p:cNvSpPr>
            <a:spLocks noGrp="1"/>
          </p:cNvSpPr>
          <p:nvPr>
            <p:ph sz="half" idx="2"/>
          </p:nvPr>
        </p:nvSpPr>
        <p:spPr/>
        <p:txBody>
          <a:bodyPr/>
          <a:lstStyle/>
          <a:p>
            <a:endParaRPr lang="en-CA"/>
          </a:p>
        </p:txBody>
      </p:sp>
    </p:spTree>
    <p:extLst>
      <p:ext uri="{BB962C8B-B14F-4D97-AF65-F5344CB8AC3E}">
        <p14:creationId xmlns:p14="http://schemas.microsoft.com/office/powerpoint/2010/main" val="1922179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l="2514" t="8533" r="29327" b="20510"/>
          <a:stretch/>
        </p:blipFill>
        <p:spPr>
          <a:xfrm>
            <a:off x="799376" y="481539"/>
            <a:ext cx="10554424" cy="6180518"/>
          </a:xfrm>
          <a:prstGeom prst="rect">
            <a:avLst/>
          </a:prstGeom>
        </p:spPr>
      </p:pic>
    </p:spTree>
    <p:extLst>
      <p:ext uri="{BB962C8B-B14F-4D97-AF65-F5344CB8AC3E}">
        <p14:creationId xmlns:p14="http://schemas.microsoft.com/office/powerpoint/2010/main" val="999267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All living things are made up of molecules that can be classified as (4)</a:t>
            </a:r>
            <a:endParaRPr lang="en-CA" dirty="0"/>
          </a:p>
        </p:txBody>
      </p:sp>
      <p:sp>
        <p:nvSpPr>
          <p:cNvPr id="3" name="Content Placeholder 2"/>
          <p:cNvSpPr>
            <a:spLocks noGrp="1"/>
          </p:cNvSpPr>
          <p:nvPr>
            <p:ph idx="1"/>
          </p:nvPr>
        </p:nvSpPr>
        <p:spPr/>
        <p:txBody>
          <a:bodyPr/>
          <a:lstStyle/>
          <a:p>
            <a:r>
              <a:rPr lang="en-CA" dirty="0" smtClean="0"/>
              <a:t>?</a:t>
            </a:r>
            <a:endParaRPr lang="en-CA" dirty="0"/>
          </a:p>
        </p:txBody>
      </p:sp>
    </p:spTree>
    <p:extLst>
      <p:ext uri="{BB962C8B-B14F-4D97-AF65-F5344CB8AC3E}">
        <p14:creationId xmlns:p14="http://schemas.microsoft.com/office/powerpoint/2010/main" val="1396450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All living things are made up of molecules that can be classified as (4)</a:t>
            </a:r>
            <a:endParaRPr lang="en-CA" dirty="0"/>
          </a:p>
        </p:txBody>
      </p:sp>
      <p:sp>
        <p:nvSpPr>
          <p:cNvPr id="3" name="Content Placeholder 2"/>
          <p:cNvSpPr>
            <a:spLocks noGrp="1"/>
          </p:cNvSpPr>
          <p:nvPr>
            <p:ph idx="1"/>
          </p:nvPr>
        </p:nvSpPr>
        <p:spPr/>
        <p:txBody>
          <a:bodyPr/>
          <a:lstStyle/>
          <a:p>
            <a:r>
              <a:rPr lang="en-CA" dirty="0" smtClean="0"/>
              <a:t>Carbohydrates</a:t>
            </a:r>
          </a:p>
          <a:p>
            <a:r>
              <a:rPr lang="en-CA" dirty="0" smtClean="0"/>
              <a:t>Lipids</a:t>
            </a:r>
          </a:p>
          <a:p>
            <a:r>
              <a:rPr lang="en-CA" dirty="0" smtClean="0"/>
              <a:t>Proteins </a:t>
            </a:r>
          </a:p>
          <a:p>
            <a:r>
              <a:rPr lang="en-CA" dirty="0" smtClean="0"/>
              <a:t>Nucleic acids</a:t>
            </a:r>
            <a:br>
              <a:rPr lang="en-CA" dirty="0" smtClean="0"/>
            </a:br>
            <a:endParaRPr lang="en-CA" dirty="0" smtClean="0"/>
          </a:p>
          <a:p>
            <a:r>
              <a:rPr lang="en-CA" dirty="0" smtClean="0"/>
              <a:t>In addition to these 4 being common in living things, biochemical processes in organisms follow common pathways (</a:t>
            </a:r>
            <a:r>
              <a:rPr lang="en-CA" dirty="0" err="1" smtClean="0"/>
              <a:t>eg</a:t>
            </a:r>
            <a:r>
              <a:rPr lang="en-CA" dirty="0" smtClean="0"/>
              <a:t>?)</a:t>
            </a:r>
          </a:p>
          <a:p>
            <a:endParaRPr lang="en-CA" dirty="0"/>
          </a:p>
        </p:txBody>
      </p:sp>
    </p:spTree>
    <p:extLst>
      <p:ext uri="{BB962C8B-B14F-4D97-AF65-F5344CB8AC3E}">
        <p14:creationId xmlns:p14="http://schemas.microsoft.com/office/powerpoint/2010/main" val="94448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All living things are made up of molecules that can be classified as (4)</a:t>
            </a:r>
            <a:endParaRPr lang="en-CA" dirty="0"/>
          </a:p>
        </p:txBody>
      </p:sp>
      <p:sp>
        <p:nvSpPr>
          <p:cNvPr id="3" name="Content Placeholder 2"/>
          <p:cNvSpPr>
            <a:spLocks noGrp="1"/>
          </p:cNvSpPr>
          <p:nvPr>
            <p:ph idx="1"/>
          </p:nvPr>
        </p:nvSpPr>
        <p:spPr/>
        <p:txBody>
          <a:bodyPr/>
          <a:lstStyle/>
          <a:p>
            <a:r>
              <a:rPr lang="en-CA" sz="2000" dirty="0" smtClean="0"/>
              <a:t>Carbohydrates</a:t>
            </a:r>
          </a:p>
          <a:p>
            <a:r>
              <a:rPr lang="en-CA" sz="2000" dirty="0" smtClean="0"/>
              <a:t>Lipids</a:t>
            </a:r>
          </a:p>
          <a:p>
            <a:r>
              <a:rPr lang="en-CA" sz="2000" dirty="0" smtClean="0"/>
              <a:t>Proteins </a:t>
            </a:r>
          </a:p>
          <a:p>
            <a:r>
              <a:rPr lang="en-CA" sz="2000" dirty="0" smtClean="0"/>
              <a:t>Nucleic acids</a:t>
            </a:r>
            <a:endParaRPr lang="en-CA" dirty="0" smtClean="0"/>
          </a:p>
          <a:p>
            <a:r>
              <a:rPr lang="en-CA" sz="2400" dirty="0" smtClean="0"/>
              <a:t>In addition, biochemical processes in living organisms follow common pathways </a:t>
            </a:r>
            <a:r>
              <a:rPr lang="en-CA" sz="2400" dirty="0" err="1" smtClean="0"/>
              <a:t>eg</a:t>
            </a:r>
            <a:r>
              <a:rPr lang="en-CA" sz="2400" dirty="0" smtClean="0"/>
              <a:t>?</a:t>
            </a:r>
          </a:p>
          <a:p>
            <a:endParaRPr lang="en-CA" sz="2400" dirty="0" smtClean="0"/>
          </a:p>
          <a:p>
            <a:endParaRPr lang="en-CA" dirty="0"/>
          </a:p>
        </p:txBody>
      </p:sp>
      <p:pic>
        <p:nvPicPr>
          <p:cNvPr id="4" name="Picture 3"/>
          <p:cNvPicPr>
            <a:picLocks noChangeAspect="1"/>
          </p:cNvPicPr>
          <p:nvPr/>
        </p:nvPicPr>
        <p:blipFill>
          <a:blip r:embed="rId2"/>
          <a:stretch>
            <a:fillRect/>
          </a:stretch>
        </p:blipFill>
        <p:spPr>
          <a:xfrm>
            <a:off x="2984820" y="4032505"/>
            <a:ext cx="8368980" cy="2694812"/>
          </a:xfrm>
          <a:prstGeom prst="rect">
            <a:avLst/>
          </a:prstGeom>
        </p:spPr>
      </p:pic>
    </p:spTree>
    <p:extLst>
      <p:ext uri="{BB962C8B-B14F-4D97-AF65-F5344CB8AC3E}">
        <p14:creationId xmlns:p14="http://schemas.microsoft.com/office/powerpoint/2010/main" val="2622176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Big 4 (c, l, p, n) or </a:t>
            </a:r>
            <a:r>
              <a:rPr lang="en-CA" dirty="0" err="1" smtClean="0"/>
              <a:t>clip’n</a:t>
            </a:r>
            <a:r>
              <a:rPr lang="en-CA" dirty="0" smtClean="0"/>
              <a:t> (rap, right?) Teamwork</a:t>
            </a:r>
            <a:endParaRPr lang="en-CA" dirty="0"/>
          </a:p>
        </p:txBody>
      </p:sp>
      <p:pic>
        <p:nvPicPr>
          <p:cNvPr id="4" name="Content Placeholder 3"/>
          <p:cNvPicPr>
            <a:picLocks noGrp="1" noChangeAspect="1"/>
          </p:cNvPicPr>
          <p:nvPr>
            <p:ph idx="1"/>
          </p:nvPr>
        </p:nvPicPr>
        <p:blipFill>
          <a:blip r:embed="rId3"/>
          <a:stretch>
            <a:fillRect/>
          </a:stretch>
        </p:blipFill>
        <p:spPr>
          <a:xfrm>
            <a:off x="1481087" y="1616061"/>
            <a:ext cx="9229825" cy="5241939"/>
          </a:xfrm>
          <a:prstGeom prst="rect">
            <a:avLst/>
          </a:prstGeom>
        </p:spPr>
      </p:pic>
    </p:spTree>
    <p:extLst>
      <p:ext uri="{BB962C8B-B14F-4D97-AF65-F5344CB8AC3E}">
        <p14:creationId xmlns:p14="http://schemas.microsoft.com/office/powerpoint/2010/main" val="5266708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l="11511" t="30157" r="27520" b="23612"/>
          <a:stretch/>
        </p:blipFill>
        <p:spPr>
          <a:xfrm>
            <a:off x="185048" y="125128"/>
            <a:ext cx="11847360" cy="5053264"/>
          </a:xfrm>
          <a:prstGeom prst="rect">
            <a:avLst/>
          </a:prstGeom>
        </p:spPr>
      </p:pic>
    </p:spTree>
    <p:extLst>
      <p:ext uri="{BB962C8B-B14F-4D97-AF65-F5344CB8AC3E}">
        <p14:creationId xmlns:p14="http://schemas.microsoft.com/office/powerpoint/2010/main" val="23993506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Carbon structure allows for diversity of stable compounds to exist</a:t>
            </a:r>
            <a:endParaRPr lang="en-CA" dirty="0"/>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3063247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Carbon </a:t>
            </a:r>
            <a:r>
              <a:rPr lang="en-CA" dirty="0" err="1" smtClean="0"/>
              <a:t>carbon</a:t>
            </a:r>
            <a:r>
              <a:rPr lang="en-CA" dirty="0" smtClean="0"/>
              <a:t> everywhere</a:t>
            </a:r>
            <a:endParaRPr lang="en-CA" dirty="0"/>
          </a:p>
        </p:txBody>
      </p:sp>
      <p:sp>
        <p:nvSpPr>
          <p:cNvPr id="3" name="Content Placeholder 2"/>
          <p:cNvSpPr>
            <a:spLocks noGrp="1"/>
          </p:cNvSpPr>
          <p:nvPr>
            <p:ph idx="1"/>
          </p:nvPr>
        </p:nvSpPr>
        <p:spPr/>
        <p:txBody>
          <a:bodyPr/>
          <a:lstStyle/>
          <a:p>
            <a:r>
              <a:rPr lang="en-CA" dirty="0">
                <a:hlinkClick r:id="rId2"/>
              </a:rPr>
              <a:t>https://</a:t>
            </a:r>
            <a:r>
              <a:rPr lang="en-CA" dirty="0" smtClean="0">
                <a:hlinkClick r:id="rId2"/>
              </a:rPr>
              <a:t>www.youtube.com/watch?v=QuW4_bRHbUk</a:t>
            </a:r>
            <a:endParaRPr lang="en-CA" dirty="0" smtClean="0"/>
          </a:p>
          <a:p>
            <a:endParaRPr lang="en-CA" dirty="0"/>
          </a:p>
          <a:p>
            <a:endParaRPr lang="en-CA" dirty="0" smtClean="0"/>
          </a:p>
          <a:p>
            <a:r>
              <a:rPr lang="en-CA" dirty="0" smtClean="0">
                <a:hlinkClick r:id="rId3"/>
              </a:rPr>
              <a:t>https</a:t>
            </a:r>
            <a:r>
              <a:rPr lang="en-CA" dirty="0">
                <a:hlinkClick r:id="rId3"/>
              </a:rPr>
              <a:t>://</a:t>
            </a:r>
            <a:r>
              <a:rPr lang="en-CA" dirty="0" smtClean="0">
                <a:hlinkClick r:id="rId3"/>
              </a:rPr>
              <a:t>www.youtube.com/watch?v=ULiLt2rtpAg</a:t>
            </a:r>
            <a:endParaRPr lang="en-CA" dirty="0" smtClean="0"/>
          </a:p>
          <a:p>
            <a:endParaRPr lang="en-CA" dirty="0"/>
          </a:p>
        </p:txBody>
      </p:sp>
    </p:spTree>
    <p:extLst>
      <p:ext uri="{BB962C8B-B14F-4D97-AF65-F5344CB8AC3E}">
        <p14:creationId xmlns:p14="http://schemas.microsoft.com/office/powerpoint/2010/main" val="30366470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did he say?</a:t>
            </a:r>
            <a:endParaRPr lang="en-CA" dirty="0"/>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9929935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2"/>
          <a:stretch>
            <a:fillRect/>
          </a:stretch>
        </p:blipFill>
        <p:spPr>
          <a:xfrm>
            <a:off x="1435362" y="0"/>
            <a:ext cx="8875059" cy="6858000"/>
          </a:xfrm>
          <a:prstGeom prst="rect">
            <a:avLst/>
          </a:prstGeom>
        </p:spPr>
      </p:pic>
    </p:spTree>
    <p:extLst>
      <p:ext uri="{BB962C8B-B14F-4D97-AF65-F5344CB8AC3E}">
        <p14:creationId xmlns:p14="http://schemas.microsoft.com/office/powerpoint/2010/main" val="16291966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vitalism</a:t>
            </a:r>
            <a:endParaRPr lang="en-CA" dirty="0"/>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3864469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pic>
        <p:nvPicPr>
          <p:cNvPr id="4" name="Content Placeholder 3"/>
          <p:cNvPicPr>
            <a:picLocks noGrp="1" noChangeAspect="1"/>
          </p:cNvPicPr>
          <p:nvPr>
            <p:ph idx="1"/>
          </p:nvPr>
        </p:nvPicPr>
        <p:blipFill rotWithShape="1">
          <a:blip r:embed="rId2"/>
          <a:srcRect l="2820" t="9624" r="29174" b="22420"/>
          <a:stretch/>
        </p:blipFill>
        <p:spPr>
          <a:xfrm>
            <a:off x="838557" y="478550"/>
            <a:ext cx="10515243" cy="5910373"/>
          </a:xfrm>
          <a:prstGeom prst="rect">
            <a:avLst/>
          </a:prstGeom>
        </p:spPr>
      </p:pic>
    </p:spTree>
    <p:extLst>
      <p:ext uri="{BB962C8B-B14F-4D97-AF65-F5344CB8AC3E}">
        <p14:creationId xmlns:p14="http://schemas.microsoft.com/office/powerpoint/2010/main" val="42248953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vitalism</a:t>
            </a:r>
            <a:endParaRPr lang="en-CA" dirty="0"/>
          </a:p>
        </p:txBody>
      </p:sp>
      <p:sp>
        <p:nvSpPr>
          <p:cNvPr id="3" name="Content Placeholder 2"/>
          <p:cNvSpPr>
            <a:spLocks noGrp="1"/>
          </p:cNvSpPr>
          <p:nvPr>
            <p:ph idx="1"/>
          </p:nvPr>
        </p:nvSpPr>
        <p:spPr/>
        <p:txBody>
          <a:bodyPr/>
          <a:lstStyle/>
          <a:p>
            <a:r>
              <a:rPr lang="en-CA" dirty="0" err="1"/>
              <a:t>Vitalists</a:t>
            </a:r>
            <a:r>
              <a:rPr lang="en-CA" dirty="0"/>
              <a:t> hold that living organisms are fundamentally different from non-living entities because they contain some non-physical element or are governed by different principles than are inanimate things</a:t>
            </a:r>
            <a:r>
              <a:rPr lang="en-CA" dirty="0" smtClean="0"/>
              <a:t>.</a:t>
            </a:r>
          </a:p>
          <a:p>
            <a:endParaRPr lang="en-CA" dirty="0"/>
          </a:p>
          <a:p>
            <a:r>
              <a:rPr lang="en-CA" dirty="0" smtClean="0"/>
              <a:t>Urea, produced in the liver, filtered by the kidneys and excreted in urine</a:t>
            </a:r>
          </a:p>
          <a:p>
            <a:r>
              <a:rPr lang="en-CA" dirty="0" smtClean="0"/>
              <a:t>1828 </a:t>
            </a:r>
            <a:r>
              <a:rPr lang="en-CA" dirty="0" err="1" smtClean="0"/>
              <a:t>friedrich</a:t>
            </a:r>
            <a:r>
              <a:rPr lang="en-CA" dirty="0" smtClean="0"/>
              <a:t> </a:t>
            </a:r>
            <a:r>
              <a:rPr lang="en-CA" dirty="0" err="1" smtClean="0"/>
              <a:t>wohler</a:t>
            </a:r>
            <a:r>
              <a:rPr lang="en-CA" dirty="0" smtClean="0"/>
              <a:t>, mixed 2 inorganics (cyanic acid and ammonium) and found the crystals to be urea</a:t>
            </a:r>
          </a:p>
          <a:p>
            <a:r>
              <a:rPr lang="en-CA" dirty="0" smtClean="0"/>
              <a:t>Organics from inorganics for the first time</a:t>
            </a:r>
          </a:p>
        </p:txBody>
      </p:sp>
    </p:spTree>
    <p:extLst>
      <p:ext uri="{BB962C8B-B14F-4D97-AF65-F5344CB8AC3E}">
        <p14:creationId xmlns:p14="http://schemas.microsoft.com/office/powerpoint/2010/main" val="5426684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NOS</a:t>
            </a:r>
            <a:endParaRPr lang="en-CA" dirty="0"/>
          </a:p>
        </p:txBody>
      </p:sp>
      <p:pic>
        <p:nvPicPr>
          <p:cNvPr id="4" name="Content Placeholder 3"/>
          <p:cNvPicPr>
            <a:picLocks noGrp="1" noChangeAspect="1"/>
          </p:cNvPicPr>
          <p:nvPr>
            <p:ph idx="1"/>
          </p:nvPr>
        </p:nvPicPr>
        <p:blipFill rotWithShape="1">
          <a:blip r:embed="rId3"/>
          <a:srcRect l="30617" t="54607" r="9641" b="13599"/>
          <a:stretch/>
        </p:blipFill>
        <p:spPr>
          <a:xfrm>
            <a:off x="0" y="2162433"/>
            <a:ext cx="11784212" cy="3527623"/>
          </a:xfrm>
          <a:prstGeom prst="rect">
            <a:avLst/>
          </a:prstGeom>
        </p:spPr>
      </p:pic>
    </p:spTree>
    <p:extLst>
      <p:ext uri="{BB962C8B-B14F-4D97-AF65-F5344CB8AC3E}">
        <p14:creationId xmlns:p14="http://schemas.microsoft.com/office/powerpoint/2010/main" val="22957244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5280576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smtClean="0"/>
              <a:t>Valence electrons (electrons that can participate in in the formation of a chemical bond)</a:t>
            </a:r>
            <a:endParaRPr lang="en-CA" dirty="0"/>
          </a:p>
        </p:txBody>
      </p:sp>
      <p:pic>
        <p:nvPicPr>
          <p:cNvPr id="4" name="Content Placeholder 3"/>
          <p:cNvPicPr>
            <a:picLocks noGrp="1" noChangeAspect="1"/>
          </p:cNvPicPr>
          <p:nvPr>
            <p:ph idx="1"/>
          </p:nvPr>
        </p:nvPicPr>
        <p:blipFill>
          <a:blip r:embed="rId2"/>
          <a:stretch>
            <a:fillRect/>
          </a:stretch>
        </p:blipFill>
        <p:spPr>
          <a:xfrm>
            <a:off x="1175170" y="2137559"/>
            <a:ext cx="9841659" cy="3966358"/>
          </a:xfrm>
          <a:prstGeom prst="rect">
            <a:avLst/>
          </a:prstGeom>
        </p:spPr>
      </p:pic>
    </p:spTree>
    <p:extLst>
      <p:ext uri="{BB962C8B-B14F-4D97-AF65-F5344CB8AC3E}">
        <p14:creationId xmlns:p14="http://schemas.microsoft.com/office/powerpoint/2010/main" val="41983301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2"/>
          <a:stretch>
            <a:fillRect/>
          </a:stretch>
        </p:blipFill>
        <p:spPr>
          <a:xfrm>
            <a:off x="741333" y="365125"/>
            <a:ext cx="10112714" cy="6320447"/>
          </a:xfrm>
          <a:prstGeom prst="rect">
            <a:avLst/>
          </a:prstGeom>
        </p:spPr>
      </p:pic>
    </p:spTree>
    <p:extLst>
      <p:ext uri="{BB962C8B-B14F-4D97-AF65-F5344CB8AC3E}">
        <p14:creationId xmlns:p14="http://schemas.microsoft.com/office/powerpoint/2010/main" val="35234817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Tree>
    <p:extLst>
      <p:ext uri="{BB962C8B-B14F-4D97-AF65-F5344CB8AC3E}">
        <p14:creationId xmlns:p14="http://schemas.microsoft.com/office/powerpoint/2010/main" val="2015126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pPr marL="0" indent="0">
              <a:buNone/>
            </a:pPr>
            <a:endParaRPr lang="en-CA" dirty="0"/>
          </a:p>
        </p:txBody>
      </p:sp>
    </p:spTree>
    <p:extLst>
      <p:ext uri="{BB962C8B-B14F-4D97-AF65-F5344CB8AC3E}">
        <p14:creationId xmlns:p14="http://schemas.microsoft.com/office/powerpoint/2010/main" val="19763363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pPr marL="0" indent="0">
              <a:buNone/>
            </a:pPr>
            <a:endParaRPr lang="en-CA" dirty="0"/>
          </a:p>
          <a:p>
            <a:pPr marL="0" indent="0">
              <a:buNone/>
            </a:pPr>
            <a:endParaRPr lang="en-CA" sz="4000" dirty="0" smtClean="0"/>
          </a:p>
          <a:p>
            <a:pPr marL="0" indent="0">
              <a:buNone/>
            </a:pPr>
            <a:r>
              <a:rPr lang="en-CA" sz="4000" dirty="0" smtClean="0"/>
              <a:t>Carbon can form _ _ _ _ covalent bonds, allowing a diversity of stable compounds to exist.  </a:t>
            </a:r>
            <a:endParaRPr lang="en-CA" sz="4000" dirty="0"/>
          </a:p>
        </p:txBody>
      </p:sp>
    </p:spTree>
    <p:extLst>
      <p:ext uri="{BB962C8B-B14F-4D97-AF65-F5344CB8AC3E}">
        <p14:creationId xmlns:p14="http://schemas.microsoft.com/office/powerpoint/2010/main" val="15585144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But first, what is a covalent bond?</a:t>
            </a:r>
            <a:endParaRPr lang="en-CA" dirty="0"/>
          </a:p>
        </p:txBody>
      </p:sp>
      <p:pic>
        <p:nvPicPr>
          <p:cNvPr id="7" name="Content Placeholder 6"/>
          <p:cNvPicPr>
            <a:picLocks noGrp="1" noChangeAspect="1"/>
          </p:cNvPicPr>
          <p:nvPr>
            <p:ph sz="half" idx="2"/>
          </p:nvPr>
        </p:nvPicPr>
        <p:blipFill>
          <a:blip r:embed="rId2"/>
          <a:stretch>
            <a:fillRect/>
          </a:stretch>
        </p:blipFill>
        <p:spPr>
          <a:xfrm>
            <a:off x="1886551" y="1550009"/>
            <a:ext cx="8730114" cy="4910689"/>
          </a:xfrm>
          <a:prstGeom prst="rect">
            <a:avLst/>
          </a:prstGeom>
        </p:spPr>
      </p:pic>
      <p:sp>
        <p:nvSpPr>
          <p:cNvPr id="8" name="Content Placeholder 7"/>
          <p:cNvSpPr>
            <a:spLocks noGrp="1"/>
          </p:cNvSpPr>
          <p:nvPr>
            <p:ph sz="half" idx="1"/>
          </p:nvPr>
        </p:nvSpPr>
        <p:spPr/>
        <p:txBody>
          <a:bodyPr/>
          <a:lstStyle/>
          <a:p>
            <a:endParaRPr lang="en-CA" dirty="0"/>
          </a:p>
        </p:txBody>
      </p:sp>
      <p:sp>
        <p:nvSpPr>
          <p:cNvPr id="9" name="Oval 8"/>
          <p:cNvSpPr/>
          <p:nvPr/>
        </p:nvSpPr>
        <p:spPr>
          <a:xfrm>
            <a:off x="5404585" y="3544094"/>
            <a:ext cx="774834" cy="8065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4000" dirty="0" smtClean="0"/>
              <a:t>E</a:t>
            </a:r>
            <a:endParaRPr lang="en-CA" dirty="0"/>
          </a:p>
        </p:txBody>
      </p:sp>
    </p:spTree>
    <p:extLst>
      <p:ext uri="{BB962C8B-B14F-4D97-AF65-F5344CB8AC3E}">
        <p14:creationId xmlns:p14="http://schemas.microsoft.com/office/powerpoint/2010/main" val="16872286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Equal desire for the blanket</a:t>
            </a:r>
            <a:endParaRPr lang="en-CA" dirty="0"/>
          </a:p>
        </p:txBody>
      </p:sp>
      <p:pic>
        <p:nvPicPr>
          <p:cNvPr id="4" name="Content Placeholder 3"/>
          <p:cNvPicPr>
            <a:picLocks noGrp="1" noChangeAspect="1"/>
          </p:cNvPicPr>
          <p:nvPr>
            <p:ph idx="1"/>
          </p:nvPr>
        </p:nvPicPr>
        <p:blipFill rotWithShape="1">
          <a:blip r:embed="rId2"/>
          <a:srcRect t="9161" r="43504" b="42564"/>
          <a:stretch/>
        </p:blipFill>
        <p:spPr>
          <a:xfrm>
            <a:off x="626565" y="1398609"/>
            <a:ext cx="10938870" cy="5257854"/>
          </a:xfrm>
          <a:prstGeom prst="rect">
            <a:avLst/>
          </a:prstGeom>
        </p:spPr>
      </p:pic>
    </p:spTree>
    <p:extLst>
      <p:ext uri="{BB962C8B-B14F-4D97-AF65-F5344CB8AC3E}">
        <p14:creationId xmlns:p14="http://schemas.microsoft.com/office/powerpoint/2010/main" val="5664557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l="2513" t="8260" r="29480" b="21056"/>
          <a:stretch/>
        </p:blipFill>
        <p:spPr>
          <a:xfrm>
            <a:off x="555158" y="365125"/>
            <a:ext cx="10904531" cy="6375335"/>
          </a:xfrm>
          <a:prstGeom prst="rect">
            <a:avLst/>
          </a:prstGeom>
        </p:spPr>
      </p:pic>
    </p:spTree>
    <p:extLst>
      <p:ext uri="{BB962C8B-B14F-4D97-AF65-F5344CB8AC3E}">
        <p14:creationId xmlns:p14="http://schemas.microsoft.com/office/powerpoint/2010/main" val="25640849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Covalent bonds (share)</a:t>
            </a:r>
            <a:endParaRPr lang="en-CA" dirty="0"/>
          </a:p>
        </p:txBody>
      </p:sp>
      <p:pic>
        <p:nvPicPr>
          <p:cNvPr id="5" name="Content Placeholder 4"/>
          <p:cNvPicPr>
            <a:picLocks noGrp="1" noChangeAspect="1"/>
          </p:cNvPicPr>
          <p:nvPr>
            <p:ph sz="half" idx="1"/>
          </p:nvPr>
        </p:nvPicPr>
        <p:blipFill>
          <a:blip r:embed="rId2"/>
          <a:stretch>
            <a:fillRect/>
          </a:stretch>
        </p:blipFill>
        <p:spPr>
          <a:xfrm>
            <a:off x="1621835" y="1825625"/>
            <a:ext cx="3614330" cy="4351338"/>
          </a:xfrm>
          <a:prstGeom prst="rect">
            <a:avLst/>
          </a:prstGeom>
        </p:spPr>
      </p:pic>
      <p:sp>
        <p:nvSpPr>
          <p:cNvPr id="4" name="Content Placeholder 3"/>
          <p:cNvSpPr>
            <a:spLocks noGrp="1"/>
          </p:cNvSpPr>
          <p:nvPr>
            <p:ph sz="half" idx="2"/>
          </p:nvPr>
        </p:nvSpPr>
        <p:spPr/>
        <p:txBody>
          <a:bodyPr>
            <a:normAutofit lnSpcReduction="10000"/>
          </a:bodyPr>
          <a:lstStyle/>
          <a:p>
            <a:r>
              <a:rPr lang="en-CA" dirty="0"/>
              <a:t>A covalent bond, also called a molecular bond, is a chemical bond that involves the sharing of electron pairs between atoms. </a:t>
            </a:r>
            <a:endParaRPr lang="en-CA" dirty="0" smtClean="0"/>
          </a:p>
          <a:p>
            <a:r>
              <a:rPr lang="en-CA" dirty="0" smtClean="0"/>
              <a:t>In covalent </a:t>
            </a:r>
            <a:r>
              <a:rPr lang="en-CA" dirty="0"/>
              <a:t>bonding, the atoms are unstable because their outer rings of electrons aren't filled up. By sharing electrons with other atoms, these atoms can fill up their outer rings and become stable</a:t>
            </a:r>
          </a:p>
        </p:txBody>
      </p:sp>
    </p:spTree>
    <p:extLst>
      <p:ext uri="{BB962C8B-B14F-4D97-AF65-F5344CB8AC3E}">
        <p14:creationId xmlns:p14="http://schemas.microsoft.com/office/powerpoint/2010/main" val="10413903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Covalent bonds</a:t>
            </a:r>
            <a:endParaRPr lang="en-CA" dirty="0"/>
          </a:p>
        </p:txBody>
      </p:sp>
      <p:pic>
        <p:nvPicPr>
          <p:cNvPr id="5" name="Content Placeholder 4"/>
          <p:cNvPicPr>
            <a:picLocks noGrp="1" noChangeAspect="1"/>
          </p:cNvPicPr>
          <p:nvPr>
            <p:ph sz="half" idx="1"/>
          </p:nvPr>
        </p:nvPicPr>
        <p:blipFill>
          <a:blip r:embed="rId2"/>
          <a:stretch>
            <a:fillRect/>
          </a:stretch>
        </p:blipFill>
        <p:spPr>
          <a:xfrm>
            <a:off x="997527" y="2117450"/>
            <a:ext cx="4547062" cy="3522949"/>
          </a:xfrm>
          <a:prstGeom prst="rect">
            <a:avLst/>
          </a:prstGeom>
        </p:spPr>
      </p:pic>
      <p:pic>
        <p:nvPicPr>
          <p:cNvPr id="8" name="Content Placeholder 7"/>
          <p:cNvPicPr>
            <a:picLocks noGrp="1" noChangeAspect="1"/>
          </p:cNvPicPr>
          <p:nvPr>
            <p:ph sz="half" idx="2"/>
          </p:nvPr>
        </p:nvPicPr>
        <p:blipFill rotWithShape="1">
          <a:blip r:embed="rId3"/>
          <a:srcRect l="30417" t="17111" r="30402" b="12166"/>
          <a:stretch/>
        </p:blipFill>
        <p:spPr>
          <a:xfrm>
            <a:off x="5610732" y="101291"/>
            <a:ext cx="6491213" cy="6590453"/>
          </a:xfrm>
          <a:prstGeom prst="rect">
            <a:avLst/>
          </a:prstGeom>
        </p:spPr>
      </p:pic>
    </p:spTree>
    <p:extLst>
      <p:ext uri="{BB962C8B-B14F-4D97-AF65-F5344CB8AC3E}">
        <p14:creationId xmlns:p14="http://schemas.microsoft.com/office/powerpoint/2010/main" val="4140142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Polar covalent bonding (unequal sharing of electrons)</a:t>
            </a:r>
            <a:endParaRPr lang="en-CA" sz="3600" dirty="0"/>
          </a:p>
        </p:txBody>
      </p:sp>
      <p:sp>
        <p:nvSpPr>
          <p:cNvPr id="4" name="Content Placeholder 3"/>
          <p:cNvSpPr>
            <a:spLocks noGrp="1"/>
          </p:cNvSpPr>
          <p:nvPr>
            <p:ph sz="half" idx="2"/>
          </p:nvPr>
        </p:nvSpPr>
        <p:spPr/>
        <p:txBody>
          <a:bodyPr/>
          <a:lstStyle/>
          <a:p>
            <a:r>
              <a:rPr lang="en-CA" dirty="0" smtClean="0"/>
              <a:t>What would polar covalent look like?</a:t>
            </a:r>
            <a:endParaRPr lang="en-CA"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28658" y="2372497"/>
            <a:ext cx="5225833" cy="3509319"/>
          </a:xfrm>
        </p:spPr>
      </p:pic>
    </p:spTree>
    <p:extLst>
      <p:ext uri="{BB962C8B-B14F-4D97-AF65-F5344CB8AC3E}">
        <p14:creationId xmlns:p14="http://schemas.microsoft.com/office/powerpoint/2010/main" val="22088091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t>Polar covalent bonding (unequal sharing of electrons)</a:t>
            </a:r>
            <a:endParaRPr lang="en-CA" sz="3600" dirty="0"/>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90465" y="2111332"/>
            <a:ext cx="4556476" cy="3770484"/>
          </a:xfrm>
        </p:spPr>
      </p:pic>
      <p:pic>
        <p:nvPicPr>
          <p:cNvPr id="7" name="Content Placeholder 6"/>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28658" y="2372497"/>
            <a:ext cx="5225833" cy="3509319"/>
          </a:xfrm>
        </p:spPr>
      </p:pic>
    </p:spTree>
    <p:extLst>
      <p:ext uri="{BB962C8B-B14F-4D97-AF65-F5344CB8AC3E}">
        <p14:creationId xmlns:p14="http://schemas.microsoft.com/office/powerpoint/2010/main" val="357800077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876167" y="538817"/>
            <a:ext cx="7860957" cy="5901877"/>
          </a:xfrm>
        </p:spPr>
      </p:pic>
      <p:sp>
        <p:nvSpPr>
          <p:cNvPr id="4" name="Content Placeholder 3"/>
          <p:cNvSpPr>
            <a:spLocks noGrp="1"/>
          </p:cNvSpPr>
          <p:nvPr>
            <p:ph sz="half" idx="2"/>
          </p:nvPr>
        </p:nvSpPr>
        <p:spPr/>
        <p:txBody>
          <a:bodyPr/>
          <a:lstStyle/>
          <a:p>
            <a:endParaRPr lang="en-CA" dirty="0"/>
          </a:p>
        </p:txBody>
      </p:sp>
    </p:spTree>
    <p:extLst>
      <p:ext uri="{BB962C8B-B14F-4D97-AF65-F5344CB8AC3E}">
        <p14:creationId xmlns:p14="http://schemas.microsoft.com/office/powerpoint/2010/main" val="20193275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t>
            </a:r>
            <a:endParaRPr lang="en-CA" dirty="0"/>
          </a:p>
        </p:txBody>
      </p:sp>
      <p:pic>
        <p:nvPicPr>
          <p:cNvPr id="5" name="Content Placeholder 4"/>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6406"/>
          <a:stretch/>
        </p:blipFill>
        <p:spPr>
          <a:xfrm>
            <a:off x="1869595" y="2113005"/>
            <a:ext cx="7916956" cy="4198895"/>
          </a:xfrm>
        </p:spPr>
      </p:pic>
      <p:sp>
        <p:nvSpPr>
          <p:cNvPr id="4" name="Content Placeholder 3"/>
          <p:cNvSpPr>
            <a:spLocks noGrp="1"/>
          </p:cNvSpPr>
          <p:nvPr>
            <p:ph sz="half" idx="2"/>
          </p:nvPr>
        </p:nvSpPr>
        <p:spPr/>
        <p:txBody>
          <a:bodyPr/>
          <a:lstStyle/>
          <a:p>
            <a:endParaRPr lang="en-CA" dirty="0"/>
          </a:p>
        </p:txBody>
      </p:sp>
    </p:spTree>
    <p:extLst>
      <p:ext uri="{BB962C8B-B14F-4D97-AF65-F5344CB8AC3E}">
        <p14:creationId xmlns:p14="http://schemas.microsoft.com/office/powerpoint/2010/main" val="27573939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covalent</a:t>
            </a:r>
            <a:endParaRPr lang="en-CA" dirty="0"/>
          </a:p>
        </p:txBody>
      </p:sp>
      <p:pic>
        <p:nvPicPr>
          <p:cNvPr id="5" name="Content Placeholder 4"/>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6406"/>
          <a:stretch/>
        </p:blipFill>
        <p:spPr>
          <a:xfrm>
            <a:off x="1869595" y="2113005"/>
            <a:ext cx="7916956" cy="4198895"/>
          </a:xfrm>
        </p:spPr>
      </p:pic>
      <p:sp>
        <p:nvSpPr>
          <p:cNvPr id="4" name="Content Placeholder 3"/>
          <p:cNvSpPr>
            <a:spLocks noGrp="1"/>
          </p:cNvSpPr>
          <p:nvPr>
            <p:ph sz="half" idx="2"/>
          </p:nvPr>
        </p:nvSpPr>
        <p:spPr/>
        <p:txBody>
          <a:bodyPr/>
          <a:lstStyle/>
          <a:p>
            <a:endParaRPr lang="en-CA" dirty="0"/>
          </a:p>
        </p:txBody>
      </p:sp>
    </p:spTree>
    <p:extLst>
      <p:ext uri="{BB962C8B-B14F-4D97-AF65-F5344CB8AC3E}">
        <p14:creationId xmlns:p14="http://schemas.microsoft.com/office/powerpoint/2010/main" val="15478403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t>
            </a:r>
            <a:endParaRPr lang="en-CA"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93107" y="1873207"/>
            <a:ext cx="8861854" cy="4984793"/>
          </a:xfrm>
        </p:spPr>
      </p:pic>
      <p:sp>
        <p:nvSpPr>
          <p:cNvPr id="4" name="Content Placeholder 3"/>
          <p:cNvSpPr>
            <a:spLocks noGrp="1"/>
          </p:cNvSpPr>
          <p:nvPr>
            <p:ph sz="half" idx="2"/>
          </p:nvPr>
        </p:nvSpPr>
        <p:spPr/>
        <p:txBody>
          <a:bodyPr/>
          <a:lstStyle/>
          <a:p>
            <a:endParaRPr lang="en-CA" dirty="0"/>
          </a:p>
        </p:txBody>
      </p:sp>
    </p:spTree>
    <p:extLst>
      <p:ext uri="{BB962C8B-B14F-4D97-AF65-F5344CB8AC3E}">
        <p14:creationId xmlns:p14="http://schemas.microsoft.com/office/powerpoint/2010/main" val="23366877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Ionic bonding: </a:t>
            </a:r>
            <a:endParaRPr lang="en-CA"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75490" y="2162433"/>
            <a:ext cx="10593420" cy="4364329"/>
          </a:xfrm>
        </p:spPr>
      </p:pic>
      <p:sp>
        <p:nvSpPr>
          <p:cNvPr id="4" name="Content Placeholder 3"/>
          <p:cNvSpPr>
            <a:spLocks noGrp="1"/>
          </p:cNvSpPr>
          <p:nvPr>
            <p:ph sz="half" idx="2"/>
          </p:nvPr>
        </p:nvSpPr>
        <p:spPr/>
        <p:txBody>
          <a:bodyPr/>
          <a:lstStyle/>
          <a:p>
            <a:endParaRPr lang="en-CA" dirty="0"/>
          </a:p>
        </p:txBody>
      </p:sp>
    </p:spTree>
    <p:extLst>
      <p:ext uri="{BB962C8B-B14F-4D97-AF65-F5344CB8AC3E}">
        <p14:creationId xmlns:p14="http://schemas.microsoft.com/office/powerpoint/2010/main" val="26936867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metabolism</a:t>
            </a:r>
            <a:endParaRPr lang="en-CA" dirty="0"/>
          </a:p>
        </p:txBody>
      </p:sp>
      <p:sp>
        <p:nvSpPr>
          <p:cNvPr id="3" name="Content Placeholder 2"/>
          <p:cNvSpPr>
            <a:spLocks noGrp="1"/>
          </p:cNvSpPr>
          <p:nvPr>
            <p:ph sz="half" idx="1"/>
          </p:nvPr>
        </p:nvSpPr>
        <p:spPr/>
        <p:txBody>
          <a:bodyPr/>
          <a:lstStyle/>
          <a:p>
            <a:r>
              <a:rPr lang="en-CA" dirty="0" smtClean="0"/>
              <a:t>Is the web of all the enzyme-catalysed reactions in a cell or organism</a:t>
            </a:r>
            <a:endParaRPr lang="en-CA" dirty="0"/>
          </a:p>
        </p:txBody>
      </p:sp>
      <p:sp>
        <p:nvSpPr>
          <p:cNvPr id="4" name="Content Placeholder 3"/>
          <p:cNvSpPr>
            <a:spLocks noGrp="1"/>
          </p:cNvSpPr>
          <p:nvPr>
            <p:ph sz="half" idx="2"/>
          </p:nvPr>
        </p:nvSpPr>
        <p:spPr/>
        <p:txBody>
          <a:bodyPr/>
          <a:lstStyle/>
          <a:p>
            <a:r>
              <a:rPr lang="en-CA" dirty="0" smtClean="0"/>
              <a:t>So many molecules crashing about in the body, how do reactions occur at all?</a:t>
            </a:r>
          </a:p>
          <a:p>
            <a:endParaRPr lang="en-CA" dirty="0"/>
          </a:p>
          <a:p>
            <a:r>
              <a:rPr lang="en-CA" dirty="0" smtClean="0"/>
              <a:t>What is an enzyme?</a:t>
            </a:r>
          </a:p>
          <a:p>
            <a:r>
              <a:rPr lang="en-CA" dirty="0" smtClean="0"/>
              <a:t>How do they work to ensure reactions take place?</a:t>
            </a:r>
          </a:p>
          <a:p>
            <a:r>
              <a:rPr lang="en-CA" dirty="0" smtClean="0"/>
              <a:t>What is the criteria for a </a:t>
            </a:r>
            <a:r>
              <a:rPr lang="en-CA" dirty="0" err="1" smtClean="0"/>
              <a:t>rxn</a:t>
            </a:r>
            <a:r>
              <a:rPr lang="en-CA" dirty="0" smtClean="0"/>
              <a:t> to take place?</a:t>
            </a:r>
            <a:endParaRPr lang="en-CA" dirty="0"/>
          </a:p>
        </p:txBody>
      </p:sp>
    </p:spTree>
    <p:extLst>
      <p:ext uri="{BB962C8B-B14F-4D97-AF65-F5344CB8AC3E}">
        <p14:creationId xmlns:p14="http://schemas.microsoft.com/office/powerpoint/2010/main" val="1934591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l="1593" t="9079" r="30709" b="21056"/>
          <a:stretch/>
        </p:blipFill>
        <p:spPr>
          <a:xfrm>
            <a:off x="949560" y="365125"/>
            <a:ext cx="10593255" cy="6149373"/>
          </a:xfrm>
          <a:prstGeom prst="rect">
            <a:avLst/>
          </a:prstGeom>
        </p:spPr>
      </p:pic>
    </p:spTree>
    <p:extLst>
      <p:ext uri="{BB962C8B-B14F-4D97-AF65-F5344CB8AC3E}">
        <p14:creationId xmlns:p14="http://schemas.microsoft.com/office/powerpoint/2010/main" val="29624635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CA" sz="2800" dirty="0"/>
              <a:t>Understanding</a:t>
            </a:r>
            <a:r>
              <a:rPr lang="en-CA" sz="2800" dirty="0" smtClean="0"/>
              <a:t>:</a:t>
            </a:r>
            <a:r>
              <a:rPr lang="en-CA" sz="2800" dirty="0"/>
              <a:t/>
            </a:r>
            <a:br>
              <a:rPr lang="en-CA" sz="2800" dirty="0"/>
            </a:br>
            <a:r>
              <a:rPr lang="en-CA" sz="2800" dirty="0"/>
              <a:t>•  Metabolism is the web of all the enzyme-catalysed reactions in a cell or organism</a:t>
            </a:r>
          </a:p>
        </p:txBody>
      </p:sp>
      <p:sp>
        <p:nvSpPr>
          <p:cNvPr id="3" name="Content Placeholder 2"/>
          <p:cNvSpPr>
            <a:spLocks noGrp="1"/>
          </p:cNvSpPr>
          <p:nvPr>
            <p:ph idx="1"/>
          </p:nvPr>
        </p:nvSpPr>
        <p:spPr/>
        <p:txBody>
          <a:bodyPr/>
          <a:lstStyle/>
          <a:p>
            <a:pPr marL="0" indent="0">
              <a:buNone/>
            </a:pPr>
            <a:r>
              <a:rPr lang="en-CA" dirty="0" smtClean="0"/>
              <a:t>Metabolism is the total of the chemical </a:t>
            </a:r>
            <a:r>
              <a:rPr lang="en-CA" dirty="0" err="1" smtClean="0"/>
              <a:t>rxns</a:t>
            </a:r>
            <a:r>
              <a:rPr lang="en-CA" dirty="0" smtClean="0"/>
              <a:t> that allow </a:t>
            </a:r>
            <a:r>
              <a:rPr lang="en-CA" dirty="0" err="1" smtClean="0"/>
              <a:t>mr</a:t>
            </a:r>
            <a:r>
              <a:rPr lang="en-CA" dirty="0" smtClean="0"/>
              <a:t> h </a:t>
            </a:r>
            <a:r>
              <a:rPr lang="en-CA" dirty="0" err="1" smtClean="0"/>
              <a:t>gren</a:t>
            </a:r>
            <a:endParaRPr lang="en-CA" dirty="0"/>
          </a:p>
          <a:p>
            <a:pPr marL="0" indent="0">
              <a:buNone/>
            </a:pPr>
            <a:endParaRPr lang="en-CA" dirty="0" smtClean="0"/>
          </a:p>
          <a:p>
            <a:pPr marL="0" indent="0">
              <a:buNone/>
            </a:pPr>
            <a:endParaRPr lang="en-CA" dirty="0"/>
          </a:p>
        </p:txBody>
      </p:sp>
      <p:pic>
        <p:nvPicPr>
          <p:cNvPr id="4" name="Picture 3"/>
          <p:cNvPicPr>
            <a:picLocks noChangeAspect="1"/>
          </p:cNvPicPr>
          <p:nvPr/>
        </p:nvPicPr>
        <p:blipFill>
          <a:blip r:embed="rId3"/>
          <a:stretch>
            <a:fillRect/>
          </a:stretch>
        </p:blipFill>
        <p:spPr>
          <a:xfrm>
            <a:off x="2935705" y="2547402"/>
            <a:ext cx="6651057" cy="3764498"/>
          </a:xfrm>
          <a:prstGeom prst="rect">
            <a:avLst/>
          </a:prstGeom>
        </p:spPr>
      </p:pic>
    </p:spTree>
    <p:extLst>
      <p:ext uri="{BB962C8B-B14F-4D97-AF65-F5344CB8AC3E}">
        <p14:creationId xmlns:p14="http://schemas.microsoft.com/office/powerpoint/2010/main" val="20913256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Right identity, right speed (energy) right orientation</a:t>
            </a:r>
            <a:endParaRPr lang="en-CA" dirty="0"/>
          </a:p>
        </p:txBody>
      </p:sp>
      <p:pic>
        <p:nvPicPr>
          <p:cNvPr id="4" name="Content Placeholder 3"/>
          <p:cNvPicPr>
            <a:picLocks noGrp="1" noChangeAspect="1"/>
          </p:cNvPicPr>
          <p:nvPr>
            <p:ph idx="1"/>
          </p:nvPr>
        </p:nvPicPr>
        <p:blipFill>
          <a:blip r:embed="rId2"/>
          <a:stretch>
            <a:fillRect/>
          </a:stretch>
        </p:blipFill>
        <p:spPr>
          <a:xfrm>
            <a:off x="971672" y="2008505"/>
            <a:ext cx="5801784" cy="4351338"/>
          </a:xfrm>
          <a:prstGeom prst="rect">
            <a:avLst/>
          </a:prstGeom>
        </p:spPr>
      </p:pic>
      <p:sp>
        <p:nvSpPr>
          <p:cNvPr id="5" name="TextBox 4"/>
          <p:cNvSpPr txBox="1"/>
          <p:nvPr/>
        </p:nvSpPr>
        <p:spPr>
          <a:xfrm>
            <a:off x="6468177" y="3230067"/>
            <a:ext cx="5613140" cy="954107"/>
          </a:xfrm>
          <a:prstGeom prst="rect">
            <a:avLst/>
          </a:prstGeom>
          <a:noFill/>
        </p:spPr>
        <p:txBody>
          <a:bodyPr wrap="none" rtlCol="0">
            <a:spAutoFit/>
          </a:bodyPr>
          <a:lstStyle/>
          <a:p>
            <a:r>
              <a:rPr lang="en-CA" sz="2800" dirty="0" smtClean="0"/>
              <a:t>What can we use to increase the</a:t>
            </a:r>
          </a:p>
          <a:p>
            <a:r>
              <a:rPr lang="en-CA" sz="2800" dirty="0"/>
              <a:t>p</a:t>
            </a:r>
            <a:r>
              <a:rPr lang="en-CA" sz="2800" dirty="0" smtClean="0"/>
              <a:t>robability of the reaction occurring?</a:t>
            </a:r>
            <a:endParaRPr lang="en-CA" sz="2800" dirty="0"/>
          </a:p>
        </p:txBody>
      </p:sp>
    </p:spTree>
    <p:extLst>
      <p:ext uri="{BB962C8B-B14F-4D97-AF65-F5344CB8AC3E}">
        <p14:creationId xmlns:p14="http://schemas.microsoft.com/office/powerpoint/2010/main" val="294281638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Enzymes increase 1. the likelihood and 2. the efficiency of the reaction</a:t>
            </a:r>
            <a:endParaRPr lang="en-CA" dirty="0"/>
          </a:p>
        </p:txBody>
      </p:sp>
      <p:pic>
        <p:nvPicPr>
          <p:cNvPr id="4" name="Content Placeholder 3"/>
          <p:cNvPicPr>
            <a:picLocks noGrp="1" noChangeAspect="1"/>
          </p:cNvPicPr>
          <p:nvPr>
            <p:ph idx="1"/>
          </p:nvPr>
        </p:nvPicPr>
        <p:blipFill>
          <a:blip r:embed="rId3"/>
          <a:stretch>
            <a:fillRect/>
          </a:stretch>
        </p:blipFill>
        <p:spPr>
          <a:xfrm>
            <a:off x="1623594" y="1825625"/>
            <a:ext cx="8944812" cy="4351338"/>
          </a:xfrm>
          <a:prstGeom prst="rect">
            <a:avLst/>
          </a:prstGeom>
        </p:spPr>
      </p:pic>
    </p:spTree>
    <p:extLst>
      <p:ext uri="{BB962C8B-B14F-4D97-AF65-F5344CB8AC3E}">
        <p14:creationId xmlns:p14="http://schemas.microsoft.com/office/powerpoint/2010/main" val="5272888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ADP + P (inorganic phosphate) </a:t>
            </a:r>
            <a:r>
              <a:rPr lang="en-CA" dirty="0" smtClean="0">
                <a:sym typeface="Wingdings" panose="05000000000000000000" pitchFamily="2" charset="2"/>
              </a:rPr>
              <a:t> ATP</a:t>
            </a:r>
            <a:endParaRPr lang="en-CA" dirty="0"/>
          </a:p>
        </p:txBody>
      </p:sp>
      <p:pic>
        <p:nvPicPr>
          <p:cNvPr id="6" name="Content Placeholder 5"/>
          <p:cNvPicPr>
            <a:picLocks noGrp="1" noChangeAspect="1"/>
          </p:cNvPicPr>
          <p:nvPr>
            <p:ph sz="half" idx="1"/>
          </p:nvPr>
        </p:nvPicPr>
        <p:blipFill>
          <a:blip r:embed="rId3"/>
          <a:stretch>
            <a:fillRect/>
          </a:stretch>
        </p:blipFill>
        <p:spPr>
          <a:xfrm>
            <a:off x="838200" y="2058194"/>
            <a:ext cx="5181600" cy="3886200"/>
          </a:xfrm>
          <a:prstGeom prst="rect">
            <a:avLst/>
          </a:prstGeom>
        </p:spPr>
      </p:pic>
      <p:sp>
        <p:nvSpPr>
          <p:cNvPr id="5" name="Content Placeholder 4"/>
          <p:cNvSpPr>
            <a:spLocks noGrp="1"/>
          </p:cNvSpPr>
          <p:nvPr>
            <p:ph sz="half" idx="2"/>
          </p:nvPr>
        </p:nvSpPr>
        <p:spPr/>
        <p:txBody>
          <a:bodyPr/>
          <a:lstStyle/>
          <a:p>
            <a:r>
              <a:rPr lang="en-CA" dirty="0" smtClean="0"/>
              <a:t>Odds of happening without enzyme to catalyse the reaction is low</a:t>
            </a:r>
          </a:p>
          <a:p>
            <a:r>
              <a:rPr lang="en-CA" dirty="0" smtClean="0"/>
              <a:t>Catalyst (enzyme) is not used up and is available to do this over and over and over</a:t>
            </a:r>
          </a:p>
          <a:p>
            <a:r>
              <a:rPr lang="en-CA" dirty="0" smtClean="0"/>
              <a:t>Catalyst (enzyme) lowers the collisional energy required for the </a:t>
            </a:r>
            <a:r>
              <a:rPr lang="en-CA" dirty="0" err="1" smtClean="0"/>
              <a:t>rxn</a:t>
            </a:r>
            <a:r>
              <a:rPr lang="en-CA" dirty="0" smtClean="0"/>
              <a:t> to take place </a:t>
            </a:r>
            <a:endParaRPr lang="en-CA" dirty="0"/>
          </a:p>
        </p:txBody>
      </p:sp>
    </p:spTree>
    <p:extLst>
      <p:ext uri="{BB962C8B-B14F-4D97-AF65-F5344CB8AC3E}">
        <p14:creationId xmlns:p14="http://schemas.microsoft.com/office/powerpoint/2010/main" val="34349853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5" name="Content Placeholder 4"/>
          <p:cNvPicPr>
            <a:picLocks noGrp="1" noChangeAspect="1"/>
          </p:cNvPicPr>
          <p:nvPr>
            <p:ph sz="half" idx="1"/>
          </p:nvPr>
        </p:nvPicPr>
        <p:blipFill>
          <a:blip r:embed="rId2"/>
          <a:stretch>
            <a:fillRect/>
          </a:stretch>
        </p:blipFill>
        <p:spPr>
          <a:xfrm>
            <a:off x="1291245" y="1825625"/>
            <a:ext cx="4275510" cy="4351338"/>
          </a:xfrm>
          <a:prstGeom prst="rect">
            <a:avLst/>
          </a:prstGeom>
        </p:spPr>
      </p:pic>
      <p:sp>
        <p:nvSpPr>
          <p:cNvPr id="4" name="Content Placeholder 3"/>
          <p:cNvSpPr>
            <a:spLocks noGrp="1"/>
          </p:cNvSpPr>
          <p:nvPr>
            <p:ph sz="half" idx="2"/>
          </p:nvPr>
        </p:nvSpPr>
        <p:spPr/>
        <p:txBody>
          <a:bodyPr/>
          <a:lstStyle/>
          <a:p>
            <a:r>
              <a:rPr lang="en-CA" dirty="0" smtClean="0"/>
              <a:t>All metabolism is based on this scenario</a:t>
            </a:r>
          </a:p>
          <a:p>
            <a:r>
              <a:rPr lang="en-CA" dirty="0" smtClean="0"/>
              <a:t>Including:</a:t>
            </a:r>
            <a:endParaRPr lang="en-CA" dirty="0"/>
          </a:p>
          <a:p>
            <a:r>
              <a:rPr lang="en-CA" dirty="0" smtClean="0"/>
              <a:t>Replication of DNA, S phase</a:t>
            </a:r>
            <a:endParaRPr lang="en-CA" dirty="0"/>
          </a:p>
          <a:p>
            <a:r>
              <a:rPr lang="en-CA" dirty="0" smtClean="0"/>
              <a:t>Synthesis of RNA </a:t>
            </a:r>
          </a:p>
          <a:p>
            <a:r>
              <a:rPr lang="en-CA" dirty="0" smtClean="0"/>
              <a:t>Synthesis of proteins</a:t>
            </a:r>
          </a:p>
          <a:p>
            <a:r>
              <a:rPr lang="en-CA" dirty="0" smtClean="0"/>
              <a:t>Cell respiration</a:t>
            </a:r>
          </a:p>
          <a:p>
            <a:r>
              <a:rPr lang="en-CA" dirty="0" smtClean="0"/>
              <a:t>Photosynthesis</a:t>
            </a:r>
          </a:p>
        </p:txBody>
      </p:sp>
    </p:spTree>
    <p:extLst>
      <p:ext uri="{BB962C8B-B14F-4D97-AF65-F5344CB8AC3E}">
        <p14:creationId xmlns:p14="http://schemas.microsoft.com/office/powerpoint/2010/main" val="8265338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Metabolism = catabolism + anabolism</a:t>
            </a:r>
            <a:endParaRPr lang="en-CA" dirty="0"/>
          </a:p>
        </p:txBody>
      </p:sp>
      <p:sp>
        <p:nvSpPr>
          <p:cNvPr id="3" name="Content Placeholder 2"/>
          <p:cNvSpPr>
            <a:spLocks noGrp="1"/>
          </p:cNvSpPr>
          <p:nvPr>
            <p:ph sz="half" idx="1"/>
          </p:nvPr>
        </p:nvSpPr>
        <p:spPr/>
        <p:txBody>
          <a:bodyPr/>
          <a:lstStyle/>
          <a:p>
            <a:r>
              <a:rPr lang="en-CA" dirty="0"/>
              <a:t>Catabolism is the breaking down of things - a series of chemical reactions that break down complex molecules into smaller units; catabolic processes usually release energy. </a:t>
            </a:r>
          </a:p>
        </p:txBody>
      </p:sp>
      <p:sp>
        <p:nvSpPr>
          <p:cNvPr id="4" name="Content Placeholder 3"/>
          <p:cNvSpPr>
            <a:spLocks noGrp="1"/>
          </p:cNvSpPr>
          <p:nvPr>
            <p:ph sz="half" idx="2"/>
          </p:nvPr>
        </p:nvSpPr>
        <p:spPr/>
        <p:txBody>
          <a:bodyPr/>
          <a:lstStyle/>
          <a:p>
            <a:r>
              <a:rPr lang="en-CA" dirty="0"/>
              <a:t>Anabolic reactions in our bodies use a few simple chemicals and molecules to manufacture (synthesize) a vast array of finished </a:t>
            </a:r>
            <a:r>
              <a:rPr lang="en-CA" dirty="0" smtClean="0"/>
              <a:t>products</a:t>
            </a:r>
          </a:p>
          <a:p>
            <a:endParaRPr lang="en-CA" dirty="0"/>
          </a:p>
          <a:p>
            <a:endParaRPr lang="en-CA" dirty="0"/>
          </a:p>
        </p:txBody>
      </p:sp>
    </p:spTree>
    <p:extLst>
      <p:ext uri="{BB962C8B-B14F-4D97-AF65-F5344CB8AC3E}">
        <p14:creationId xmlns:p14="http://schemas.microsoft.com/office/powerpoint/2010/main" val="233543837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Metabolism = catabolism + anabolism</a:t>
            </a:r>
            <a:endParaRPr lang="en-CA" dirty="0"/>
          </a:p>
        </p:txBody>
      </p:sp>
      <p:sp>
        <p:nvSpPr>
          <p:cNvPr id="6" name="Content Placeholder 5"/>
          <p:cNvSpPr>
            <a:spLocks noGrp="1"/>
          </p:cNvSpPr>
          <p:nvPr>
            <p:ph idx="1"/>
          </p:nvPr>
        </p:nvSpPr>
        <p:spPr>
          <a:xfrm>
            <a:off x="838200" y="1337187"/>
            <a:ext cx="10515600" cy="4839776"/>
          </a:xfrm>
        </p:spPr>
        <p:txBody>
          <a:bodyPr/>
          <a:lstStyle/>
          <a:p>
            <a:r>
              <a:rPr lang="en-CA" dirty="0" smtClean="0"/>
              <a:t>Catabolism examples: when you eat food is “digested” (hydrolysed) into simple building blocks (catabolism) that are then reformed into larger molecules for the body (anabolism)</a:t>
            </a:r>
          </a:p>
          <a:p>
            <a:endParaRPr lang="en-CA" dirty="0"/>
          </a:p>
          <a:p>
            <a:endParaRPr lang="en-CA" dirty="0" smtClean="0"/>
          </a:p>
          <a:p>
            <a:endParaRPr lang="en-CA" dirty="0"/>
          </a:p>
          <a:p>
            <a:endParaRPr lang="en-CA" dirty="0"/>
          </a:p>
          <a:p>
            <a:endParaRPr lang="en-CA" dirty="0"/>
          </a:p>
        </p:txBody>
      </p:sp>
      <p:pic>
        <p:nvPicPr>
          <p:cNvPr id="7" name="Picture 6"/>
          <p:cNvPicPr>
            <a:picLocks noChangeAspect="1"/>
          </p:cNvPicPr>
          <p:nvPr/>
        </p:nvPicPr>
        <p:blipFill>
          <a:blip r:embed="rId2"/>
          <a:stretch>
            <a:fillRect/>
          </a:stretch>
        </p:blipFill>
        <p:spPr>
          <a:xfrm>
            <a:off x="1061872" y="2809992"/>
            <a:ext cx="10068255" cy="4048008"/>
          </a:xfrm>
          <a:prstGeom prst="rect">
            <a:avLst/>
          </a:prstGeom>
        </p:spPr>
      </p:pic>
    </p:spTree>
    <p:extLst>
      <p:ext uri="{BB962C8B-B14F-4D97-AF65-F5344CB8AC3E}">
        <p14:creationId xmlns:p14="http://schemas.microsoft.com/office/powerpoint/2010/main" val="1297841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normAutofit/>
          </a:bodyPr>
          <a:lstStyle/>
          <a:p>
            <a:r>
              <a:rPr lang="en-CA" sz="4400" dirty="0" smtClean="0"/>
              <a:t>Examples of catabolism and anabolism</a:t>
            </a:r>
            <a:endParaRPr lang="en-CA" sz="4400" dirty="0"/>
          </a:p>
        </p:txBody>
      </p:sp>
    </p:spTree>
    <p:extLst>
      <p:ext uri="{BB962C8B-B14F-4D97-AF65-F5344CB8AC3E}">
        <p14:creationId xmlns:p14="http://schemas.microsoft.com/office/powerpoint/2010/main" val="13153104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CA" dirty="0" smtClean="0"/>
              <a:t>Hydrolysis of disaccharide into 2 monosaccharides </a:t>
            </a:r>
            <a:r>
              <a:rPr lang="en-CA" sz="1800" dirty="0">
                <a:hlinkClick r:id="rId2"/>
              </a:rPr>
              <a:t>http://</a:t>
            </a:r>
            <a:r>
              <a:rPr lang="en-CA" sz="1800" dirty="0" smtClean="0">
                <a:hlinkClick r:id="rId2"/>
              </a:rPr>
              <a:t>www.hhmi.org/biointeractive/lactose-digestion-infants</a:t>
            </a:r>
            <a:endParaRPr lang="en-CA" sz="1800" dirty="0"/>
          </a:p>
        </p:txBody>
      </p:sp>
      <p:pic>
        <p:nvPicPr>
          <p:cNvPr id="7" name="Content Placeholder 6"/>
          <p:cNvPicPr>
            <a:picLocks noGrp="1" noChangeAspect="1"/>
          </p:cNvPicPr>
          <p:nvPr>
            <p:ph idx="1"/>
          </p:nvPr>
        </p:nvPicPr>
        <p:blipFill rotWithShape="1">
          <a:blip r:embed="rId3"/>
          <a:srcRect l="18852" t="27281" r="20055" b="6580"/>
          <a:stretch/>
        </p:blipFill>
        <p:spPr>
          <a:xfrm>
            <a:off x="2040555" y="1886552"/>
            <a:ext cx="7760761" cy="4726004"/>
          </a:xfrm>
          <a:prstGeom prst="rect">
            <a:avLst/>
          </a:prstGeom>
        </p:spPr>
      </p:pic>
    </p:spTree>
    <p:extLst>
      <p:ext uri="{BB962C8B-B14F-4D97-AF65-F5344CB8AC3E}">
        <p14:creationId xmlns:p14="http://schemas.microsoft.com/office/powerpoint/2010/main" val="232876180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Hydrolysis of a polysaccharide to many monosaccharides</a:t>
            </a:r>
            <a:endParaRPr lang="en-CA" dirty="0"/>
          </a:p>
        </p:txBody>
      </p:sp>
      <p:pic>
        <p:nvPicPr>
          <p:cNvPr id="4" name="Content Placeholder 3"/>
          <p:cNvPicPr>
            <a:picLocks noGrp="1" noChangeAspect="1"/>
          </p:cNvPicPr>
          <p:nvPr>
            <p:ph idx="1"/>
          </p:nvPr>
        </p:nvPicPr>
        <p:blipFill rotWithShape="1">
          <a:blip r:embed="rId2"/>
          <a:srcRect l="11262" t="52719" r="42327" b="32681"/>
          <a:stretch/>
        </p:blipFill>
        <p:spPr>
          <a:xfrm>
            <a:off x="702643" y="2444816"/>
            <a:ext cx="11314653" cy="2002055"/>
          </a:xfrm>
          <a:prstGeom prst="rect">
            <a:avLst/>
          </a:prstGeom>
        </p:spPr>
      </p:pic>
    </p:spTree>
    <p:extLst>
      <p:ext uri="{BB962C8B-B14F-4D97-AF65-F5344CB8AC3E}">
        <p14:creationId xmlns:p14="http://schemas.microsoft.com/office/powerpoint/2010/main" val="40619409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a:p>
        </p:txBody>
      </p:sp>
    </p:spTree>
    <p:extLst>
      <p:ext uri="{BB962C8B-B14F-4D97-AF65-F5344CB8AC3E}">
        <p14:creationId xmlns:p14="http://schemas.microsoft.com/office/powerpoint/2010/main" val="1090115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Hydrolysis of a triglyceride to glycerol and fatty acids</a:t>
            </a:r>
            <a:endParaRPr lang="en-CA" dirty="0"/>
          </a:p>
        </p:txBody>
      </p:sp>
      <p:pic>
        <p:nvPicPr>
          <p:cNvPr id="4" name="Content Placeholder 3"/>
          <p:cNvPicPr>
            <a:picLocks noGrp="1" noChangeAspect="1"/>
          </p:cNvPicPr>
          <p:nvPr>
            <p:ph idx="1"/>
          </p:nvPr>
        </p:nvPicPr>
        <p:blipFill rotWithShape="1">
          <a:blip r:embed="rId2"/>
          <a:srcRect l="15181" t="66213" r="32994" b="22727"/>
          <a:stretch/>
        </p:blipFill>
        <p:spPr>
          <a:xfrm>
            <a:off x="607648" y="1690688"/>
            <a:ext cx="11237843" cy="1349047"/>
          </a:xfrm>
          <a:prstGeom prst="rect">
            <a:avLst/>
          </a:prstGeom>
        </p:spPr>
      </p:pic>
      <p:pic>
        <p:nvPicPr>
          <p:cNvPr id="6" name="Picture 5"/>
          <p:cNvPicPr>
            <a:picLocks noChangeAspect="1"/>
          </p:cNvPicPr>
          <p:nvPr/>
        </p:nvPicPr>
        <p:blipFill rotWithShape="1">
          <a:blip r:embed="rId3"/>
          <a:srcRect l="13229" t="27593" r="29375" b="27963"/>
          <a:stretch/>
        </p:blipFill>
        <p:spPr>
          <a:xfrm>
            <a:off x="2247900" y="3038149"/>
            <a:ext cx="7696200" cy="3352247"/>
          </a:xfrm>
          <a:prstGeom prst="rect">
            <a:avLst/>
          </a:prstGeom>
        </p:spPr>
      </p:pic>
    </p:spTree>
    <p:extLst>
      <p:ext uri="{BB962C8B-B14F-4D97-AF65-F5344CB8AC3E}">
        <p14:creationId xmlns:p14="http://schemas.microsoft.com/office/powerpoint/2010/main" val="25438710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Hydrolysis of a polypeptide to amino acids</a:t>
            </a:r>
            <a:endParaRPr lang="en-CA" dirty="0"/>
          </a:p>
        </p:txBody>
      </p:sp>
      <p:pic>
        <p:nvPicPr>
          <p:cNvPr id="4" name="Content Placeholder 3"/>
          <p:cNvPicPr>
            <a:picLocks noGrp="1" noChangeAspect="1"/>
          </p:cNvPicPr>
          <p:nvPr>
            <p:ph idx="1"/>
          </p:nvPr>
        </p:nvPicPr>
        <p:blipFill>
          <a:blip r:embed="rId2"/>
          <a:stretch>
            <a:fillRect/>
          </a:stretch>
        </p:blipFill>
        <p:spPr>
          <a:xfrm>
            <a:off x="3154017" y="1850602"/>
            <a:ext cx="6457122" cy="4738212"/>
          </a:xfrm>
          <a:prstGeom prst="rect">
            <a:avLst/>
          </a:prstGeom>
        </p:spPr>
      </p:pic>
      <p:sp>
        <p:nvSpPr>
          <p:cNvPr id="3" name="Rectangle 2"/>
          <p:cNvSpPr/>
          <p:nvPr/>
        </p:nvSpPr>
        <p:spPr>
          <a:xfrm>
            <a:off x="3323968" y="5523470"/>
            <a:ext cx="963827" cy="3336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05865699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Condensation reaction of amino acids to form a “protein” and water (reverse of hydrolysis)</a:t>
            </a:r>
            <a:endParaRPr lang="en-CA"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3363" y="1835944"/>
            <a:ext cx="4940300" cy="4330700"/>
          </a:xfrm>
        </p:spPr>
      </p:pic>
      <p:cxnSp>
        <p:nvCxnSpPr>
          <p:cNvPr id="7" name="Straight Arrow Connector 6"/>
          <p:cNvCxnSpPr/>
          <p:nvPr/>
        </p:nvCxnSpPr>
        <p:spPr>
          <a:xfrm>
            <a:off x="1779373" y="2656703"/>
            <a:ext cx="1223318" cy="3707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3"/>
          <a:stretch>
            <a:fillRect/>
          </a:stretch>
        </p:blipFill>
        <p:spPr>
          <a:xfrm rot="10503742">
            <a:off x="7808006" y="2075671"/>
            <a:ext cx="1469263" cy="481626"/>
          </a:xfrm>
          <a:prstGeom prst="rect">
            <a:avLst/>
          </a:prstGeom>
        </p:spPr>
      </p:pic>
      <p:sp>
        <p:nvSpPr>
          <p:cNvPr id="10" name="TextBox 9"/>
          <p:cNvSpPr txBox="1"/>
          <p:nvPr/>
        </p:nvSpPr>
        <p:spPr>
          <a:xfrm>
            <a:off x="307495" y="2434969"/>
            <a:ext cx="1382110" cy="369332"/>
          </a:xfrm>
          <a:prstGeom prst="rect">
            <a:avLst/>
          </a:prstGeom>
          <a:noFill/>
        </p:spPr>
        <p:txBody>
          <a:bodyPr wrap="none" rtlCol="0">
            <a:spAutoFit/>
          </a:bodyPr>
          <a:lstStyle/>
          <a:p>
            <a:r>
              <a:rPr lang="en-CA" dirty="0" smtClean="0"/>
              <a:t>1 amino acid</a:t>
            </a:r>
            <a:endParaRPr lang="en-CA" dirty="0"/>
          </a:p>
        </p:txBody>
      </p:sp>
      <p:sp>
        <p:nvSpPr>
          <p:cNvPr id="12" name="TextBox 11"/>
          <p:cNvSpPr txBox="1"/>
          <p:nvPr/>
        </p:nvSpPr>
        <p:spPr>
          <a:xfrm>
            <a:off x="9440561" y="2131818"/>
            <a:ext cx="1382110" cy="369332"/>
          </a:xfrm>
          <a:prstGeom prst="rect">
            <a:avLst/>
          </a:prstGeom>
          <a:noFill/>
        </p:spPr>
        <p:txBody>
          <a:bodyPr wrap="none" rtlCol="0">
            <a:spAutoFit/>
          </a:bodyPr>
          <a:lstStyle/>
          <a:p>
            <a:r>
              <a:rPr lang="en-CA" dirty="0" smtClean="0"/>
              <a:t>2 amino acid</a:t>
            </a:r>
            <a:endParaRPr lang="en-CA" dirty="0"/>
          </a:p>
        </p:txBody>
      </p:sp>
      <p:sp>
        <p:nvSpPr>
          <p:cNvPr id="13" name="TextBox 12"/>
          <p:cNvSpPr txBox="1"/>
          <p:nvPr/>
        </p:nvSpPr>
        <p:spPr>
          <a:xfrm>
            <a:off x="8133663" y="5066270"/>
            <a:ext cx="3824445" cy="369332"/>
          </a:xfrm>
          <a:prstGeom prst="rect">
            <a:avLst/>
          </a:prstGeom>
          <a:noFill/>
        </p:spPr>
        <p:txBody>
          <a:bodyPr wrap="none" rtlCol="0">
            <a:spAutoFit/>
          </a:bodyPr>
          <a:lstStyle/>
          <a:p>
            <a:r>
              <a:rPr lang="en-CA" dirty="0" smtClean="0"/>
              <a:t>Peptide (protein) chain of amino acids)</a:t>
            </a:r>
            <a:endParaRPr lang="en-CA" dirty="0"/>
          </a:p>
        </p:txBody>
      </p:sp>
    </p:spTree>
    <p:extLst>
      <p:ext uri="{BB962C8B-B14F-4D97-AF65-F5344CB8AC3E}">
        <p14:creationId xmlns:p14="http://schemas.microsoft.com/office/powerpoint/2010/main" val="41377154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dirty="0" smtClean="0"/>
              <a:t>In summary remember:</a:t>
            </a:r>
          </a:p>
          <a:p>
            <a:r>
              <a:rPr lang="en-CA" dirty="0" smtClean="0"/>
              <a:t>A organisms metabolism comprise ALL the reactions that occur within ALL its cells</a:t>
            </a:r>
          </a:p>
          <a:p>
            <a:endParaRPr lang="en-CA" dirty="0"/>
          </a:p>
          <a:p>
            <a:r>
              <a:rPr lang="en-CA" dirty="0" smtClean="0"/>
              <a:t>NOS page 58 UREA</a:t>
            </a:r>
          </a:p>
          <a:p>
            <a:endParaRPr lang="en-CA" dirty="0"/>
          </a:p>
        </p:txBody>
      </p:sp>
    </p:spTree>
    <p:extLst>
      <p:ext uri="{BB962C8B-B14F-4D97-AF65-F5344CB8AC3E}">
        <p14:creationId xmlns:p14="http://schemas.microsoft.com/office/powerpoint/2010/main" val="25517584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water</a:t>
            </a:r>
            <a:endParaRPr lang="en-CA" dirty="0"/>
          </a:p>
        </p:txBody>
      </p:sp>
      <p:sp>
        <p:nvSpPr>
          <p:cNvPr id="3" name="Content Placeholder 2"/>
          <p:cNvSpPr>
            <a:spLocks noGrp="1"/>
          </p:cNvSpPr>
          <p:nvPr>
            <p:ph idx="1"/>
          </p:nvPr>
        </p:nvSpPr>
        <p:spPr/>
        <p:txBody>
          <a:bodyPr>
            <a:normAutofit fontScale="92500" lnSpcReduction="20000"/>
          </a:bodyPr>
          <a:lstStyle/>
          <a:p>
            <a:r>
              <a:rPr lang="en-CA" dirty="0" err="1" smtClean="0"/>
              <a:t>Dipolarity</a:t>
            </a:r>
            <a:endParaRPr lang="en-CA" dirty="0" smtClean="0"/>
          </a:p>
          <a:p>
            <a:r>
              <a:rPr lang="en-CA" dirty="0" smtClean="0"/>
              <a:t>Should be saying no, why dome why?</a:t>
            </a:r>
          </a:p>
          <a:p>
            <a:r>
              <a:rPr lang="en-CA" dirty="0" smtClean="0"/>
              <a:t>Cohesion</a:t>
            </a:r>
          </a:p>
          <a:p>
            <a:r>
              <a:rPr lang="en-CA" dirty="0" smtClean="0"/>
              <a:t>Adhesion</a:t>
            </a:r>
          </a:p>
          <a:p>
            <a:r>
              <a:rPr lang="en-CA" dirty="0" smtClean="0"/>
              <a:t>Thermal</a:t>
            </a:r>
          </a:p>
          <a:p>
            <a:r>
              <a:rPr lang="en-CA" dirty="0"/>
              <a:t>Specific heat capacity</a:t>
            </a:r>
          </a:p>
          <a:p>
            <a:endParaRPr lang="en-CA" dirty="0"/>
          </a:p>
          <a:p>
            <a:r>
              <a:rPr lang="en-CA" dirty="0"/>
              <a:t>The specific heat capacity of a substance is the amount of energy needed to change the temperature of 1 kg of the substance by 1°C. Different substances have different specific heat capacities. The table shows some examples</a:t>
            </a:r>
          </a:p>
          <a:p>
            <a:endParaRPr lang="en-CA" dirty="0"/>
          </a:p>
        </p:txBody>
      </p:sp>
    </p:spTree>
    <p:extLst>
      <p:ext uri="{BB962C8B-B14F-4D97-AF65-F5344CB8AC3E}">
        <p14:creationId xmlns:p14="http://schemas.microsoft.com/office/powerpoint/2010/main" val="14441139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rotWithShape="1">
          <a:blip r:embed="rId2"/>
          <a:srcRect l="24312" t="60932" r="45446" b="20510"/>
          <a:stretch/>
        </p:blipFill>
        <p:spPr>
          <a:xfrm>
            <a:off x="4108862" y="2850078"/>
            <a:ext cx="7052720" cy="2434441"/>
          </a:xfrm>
          <a:prstGeom prst="rect">
            <a:avLst/>
          </a:prstGeom>
        </p:spPr>
      </p:pic>
    </p:spTree>
    <p:extLst>
      <p:ext uri="{BB962C8B-B14F-4D97-AF65-F5344CB8AC3E}">
        <p14:creationId xmlns:p14="http://schemas.microsoft.com/office/powerpoint/2010/main" val="1703737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53195" y="134297"/>
            <a:ext cx="7631380" cy="6452549"/>
          </a:xfrm>
          <a:prstGeom prst="rect">
            <a:avLst/>
          </a:prstGeom>
        </p:spPr>
      </p:pic>
      <p:sp>
        <p:nvSpPr>
          <p:cNvPr id="2" name="Title 1"/>
          <p:cNvSpPr>
            <a:spLocks noGrp="1"/>
          </p:cNvSpPr>
          <p:nvPr>
            <p:ph type="ctrTitle"/>
          </p:nvPr>
        </p:nvSpPr>
        <p:spPr/>
        <p:txBody>
          <a:bodyPr/>
          <a:lstStyle/>
          <a:p>
            <a:endParaRPr lang="en-CA" dirty="0"/>
          </a:p>
        </p:txBody>
      </p:sp>
      <p:sp>
        <p:nvSpPr>
          <p:cNvPr id="3" name="Subtitle 2"/>
          <p:cNvSpPr>
            <a:spLocks noGrp="1"/>
          </p:cNvSpPr>
          <p:nvPr>
            <p:ph type="subTitle" idx="1"/>
          </p:nvPr>
        </p:nvSpPr>
        <p:spPr/>
        <p:txBody>
          <a:bodyPr/>
          <a:lstStyle/>
          <a:p>
            <a:endParaRPr lang="en-CA"/>
          </a:p>
        </p:txBody>
      </p:sp>
    </p:spTree>
    <p:extLst>
      <p:ext uri="{BB962C8B-B14F-4D97-AF65-F5344CB8AC3E}">
        <p14:creationId xmlns:p14="http://schemas.microsoft.com/office/powerpoint/2010/main" val="27276113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2"/>
          <a:stretch>
            <a:fillRect/>
          </a:stretch>
        </p:blipFill>
        <p:spPr>
          <a:xfrm>
            <a:off x="2051222" y="-18770"/>
            <a:ext cx="6895070" cy="6895070"/>
          </a:xfrm>
          <a:prstGeom prst="rect">
            <a:avLst/>
          </a:prstGeom>
        </p:spPr>
      </p:pic>
    </p:spTree>
    <p:extLst>
      <p:ext uri="{BB962C8B-B14F-4D97-AF65-F5344CB8AC3E}">
        <p14:creationId xmlns:p14="http://schemas.microsoft.com/office/powerpoint/2010/main" val="888788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1" y="-71175"/>
            <a:ext cx="3941805" cy="2128575"/>
          </a:xfrm>
          <a:prstGeom prst="rect">
            <a:avLst/>
          </a:prstGeom>
        </p:spPr>
      </p:pic>
      <p:sp>
        <p:nvSpPr>
          <p:cNvPr id="2" name="Title 1"/>
          <p:cNvSpPr>
            <a:spLocks noGrp="1"/>
          </p:cNvSpPr>
          <p:nvPr>
            <p:ph type="title"/>
          </p:nvPr>
        </p:nvSpPr>
        <p:spPr/>
        <p:txBody>
          <a:bodyPr/>
          <a:lstStyle/>
          <a:p>
            <a:endParaRPr lang="en-CA" dirty="0"/>
          </a:p>
        </p:txBody>
      </p:sp>
      <p:pic>
        <p:nvPicPr>
          <p:cNvPr id="4" name="Content Placeholder 3"/>
          <p:cNvPicPr>
            <a:picLocks noGrp="1" noChangeAspect="1"/>
          </p:cNvPicPr>
          <p:nvPr>
            <p:ph idx="1"/>
          </p:nvPr>
        </p:nvPicPr>
        <p:blipFill>
          <a:blip r:embed="rId3"/>
          <a:stretch>
            <a:fillRect/>
          </a:stretch>
        </p:blipFill>
        <p:spPr>
          <a:xfrm>
            <a:off x="7827679" y="192412"/>
            <a:ext cx="4264291" cy="1881780"/>
          </a:xfrm>
          <a:prstGeom prst="rect">
            <a:avLst/>
          </a:prstGeom>
        </p:spPr>
      </p:pic>
      <p:pic>
        <p:nvPicPr>
          <p:cNvPr id="5" name="Picture 4"/>
          <p:cNvPicPr>
            <a:picLocks noChangeAspect="1"/>
          </p:cNvPicPr>
          <p:nvPr/>
        </p:nvPicPr>
        <p:blipFill>
          <a:blip r:embed="rId4"/>
          <a:stretch>
            <a:fillRect/>
          </a:stretch>
        </p:blipFill>
        <p:spPr>
          <a:xfrm>
            <a:off x="8491520" y="4423719"/>
            <a:ext cx="3700480" cy="2079925"/>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b="13930"/>
          <a:stretch/>
        </p:blipFill>
        <p:spPr>
          <a:xfrm>
            <a:off x="3941805" y="4913999"/>
            <a:ext cx="2686050" cy="1754402"/>
          </a:xfrm>
          <a:prstGeom prst="rect">
            <a:avLst/>
          </a:prstGeom>
        </p:spPr>
      </p:pic>
      <p:pic>
        <p:nvPicPr>
          <p:cNvPr id="7" name="Picture 6"/>
          <p:cNvPicPr>
            <a:picLocks noChangeAspect="1"/>
          </p:cNvPicPr>
          <p:nvPr/>
        </p:nvPicPr>
        <p:blipFill rotWithShape="1">
          <a:blip r:embed="rId6"/>
          <a:srcRect t="11404" b="63135"/>
          <a:stretch/>
        </p:blipFill>
        <p:spPr>
          <a:xfrm>
            <a:off x="390782" y="2151169"/>
            <a:ext cx="4762500" cy="778476"/>
          </a:xfrm>
          <a:prstGeom prst="rect">
            <a:avLst/>
          </a:prstGeom>
        </p:spPr>
      </p:pic>
      <p:pic>
        <p:nvPicPr>
          <p:cNvPr id="8" name="Picture 7"/>
          <p:cNvPicPr>
            <a:picLocks noChangeAspect="1"/>
          </p:cNvPicPr>
          <p:nvPr/>
        </p:nvPicPr>
        <p:blipFill rotWithShape="1">
          <a:blip r:embed="rId7"/>
          <a:srcRect l="32468" b="74485"/>
          <a:stretch/>
        </p:blipFill>
        <p:spPr>
          <a:xfrm>
            <a:off x="481913" y="3564667"/>
            <a:ext cx="5441864" cy="1229755"/>
          </a:xfrm>
          <a:prstGeom prst="rect">
            <a:avLst/>
          </a:prstGeom>
        </p:spPr>
      </p:pic>
      <p:pic>
        <p:nvPicPr>
          <p:cNvPr id="9" name="Picture 8"/>
          <p:cNvPicPr>
            <a:picLocks noChangeAspect="1"/>
          </p:cNvPicPr>
          <p:nvPr/>
        </p:nvPicPr>
        <p:blipFill rotWithShape="1">
          <a:blip r:embed="rId8"/>
          <a:srcRect t="25781"/>
          <a:stretch/>
        </p:blipFill>
        <p:spPr>
          <a:xfrm>
            <a:off x="8491520" y="2673758"/>
            <a:ext cx="3600450" cy="1505786"/>
          </a:xfrm>
          <a:prstGeom prst="rect">
            <a:avLst/>
          </a:prstGeom>
        </p:spPr>
      </p:pic>
      <p:pic>
        <p:nvPicPr>
          <p:cNvPr id="10" name="Picture 9"/>
          <p:cNvPicPr>
            <a:picLocks noChangeAspect="1"/>
          </p:cNvPicPr>
          <p:nvPr/>
        </p:nvPicPr>
        <p:blipFill>
          <a:blip r:embed="rId9"/>
          <a:stretch>
            <a:fillRect/>
          </a:stretch>
        </p:blipFill>
        <p:spPr>
          <a:xfrm>
            <a:off x="5428031" y="192412"/>
            <a:ext cx="2399648" cy="3252678"/>
          </a:xfrm>
          <a:prstGeom prst="rect">
            <a:avLst/>
          </a:prstGeom>
        </p:spPr>
      </p:pic>
      <p:pic>
        <p:nvPicPr>
          <p:cNvPr id="11" name="Picture 10"/>
          <p:cNvPicPr>
            <a:picLocks noChangeAspect="1"/>
          </p:cNvPicPr>
          <p:nvPr/>
        </p:nvPicPr>
        <p:blipFill>
          <a:blip r:embed="rId10"/>
          <a:stretch>
            <a:fillRect/>
          </a:stretch>
        </p:blipFill>
        <p:spPr>
          <a:xfrm>
            <a:off x="6324075" y="3762497"/>
            <a:ext cx="1599051" cy="2167484"/>
          </a:xfrm>
          <a:prstGeom prst="rect">
            <a:avLst/>
          </a:prstGeom>
        </p:spPr>
      </p:pic>
      <p:pic>
        <p:nvPicPr>
          <p:cNvPr id="12" name="Picture 11"/>
          <p:cNvPicPr>
            <a:picLocks noChangeAspect="1"/>
          </p:cNvPicPr>
          <p:nvPr/>
        </p:nvPicPr>
        <p:blipFill rotWithShape="1">
          <a:blip r:embed="rId11"/>
          <a:srcRect l="22650" t="13520" r="28329" b="-1794"/>
          <a:stretch/>
        </p:blipFill>
        <p:spPr>
          <a:xfrm>
            <a:off x="481913" y="4879365"/>
            <a:ext cx="3459892" cy="1824553"/>
          </a:xfrm>
          <a:prstGeom prst="rect">
            <a:avLst/>
          </a:prstGeom>
        </p:spPr>
      </p:pic>
    </p:spTree>
    <p:extLst>
      <p:ext uri="{BB962C8B-B14F-4D97-AF65-F5344CB8AC3E}">
        <p14:creationId xmlns:p14="http://schemas.microsoft.com/office/powerpoint/2010/main" val="19727568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17597</TotalTime>
  <Words>1362</Words>
  <Application>Microsoft Office PowerPoint</Application>
  <PresentationFormat>Widescreen</PresentationFormat>
  <Paragraphs>181</Paragraphs>
  <Slides>65</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Imagine going to an ice cream store. Let's say that they have 30 different flavors of ice cream. Those are elements, the things that I have available to build my dessert from. The smallest amount of ice cream that the store will sell to me is a scoop. This is an atom. If I want, I can put two or more scoops of ice cream together. This is a molecule. If my molecule has more than one flavor of ice cream, I can call it a compound.  </vt:lpstr>
      <vt:lpstr>Key words</vt:lpstr>
      <vt:lpstr>UREA</vt:lpstr>
      <vt:lpstr>What property of carbon atoms helps them to form such a large range of stable compounds?</vt:lpstr>
      <vt:lpstr>Name three chemicals in living things which contain many carbon atoms</vt:lpstr>
      <vt:lpstr>State the meaning of the term “cellular metabolism”.</vt:lpstr>
      <vt:lpstr>Describe the difference between anabolism and catabolism with reference to macromolecules in living things</vt:lpstr>
      <vt:lpstr>PowerPoint Presentation</vt:lpstr>
      <vt:lpstr>All living things are made up of molecules that can be classified as (4)</vt:lpstr>
      <vt:lpstr>All living things are made up of molecules that can be classified as (4)</vt:lpstr>
      <vt:lpstr>All living things are made up of molecules that can be classified as (4)</vt:lpstr>
      <vt:lpstr>Big 4 (c, l, p, n) or clip’n (rap, right?) Teamwork</vt:lpstr>
      <vt:lpstr>PowerPoint Presentation</vt:lpstr>
      <vt:lpstr>Carbon structure allows for diversity of stable compounds to exist</vt:lpstr>
      <vt:lpstr>Carbon carbon everywhere</vt:lpstr>
      <vt:lpstr>What did he say?</vt:lpstr>
      <vt:lpstr>PowerPoint Presentation</vt:lpstr>
      <vt:lpstr>vitalism</vt:lpstr>
      <vt:lpstr>vitalism</vt:lpstr>
      <vt:lpstr>NOS</vt:lpstr>
      <vt:lpstr>PowerPoint Presentation</vt:lpstr>
      <vt:lpstr>Valence electrons (electrons that can participate in in the formation of a chemical bond)</vt:lpstr>
      <vt:lpstr>PowerPoint Presentation</vt:lpstr>
      <vt:lpstr>PowerPoint Presentation</vt:lpstr>
      <vt:lpstr>PowerPoint Presentation</vt:lpstr>
      <vt:lpstr>PowerPoint Presentation</vt:lpstr>
      <vt:lpstr>But first, what is a covalent bond?</vt:lpstr>
      <vt:lpstr>Equal desire for the blanket</vt:lpstr>
      <vt:lpstr>Covalent bonds (share)</vt:lpstr>
      <vt:lpstr>Covalent bonds</vt:lpstr>
      <vt:lpstr>Polar covalent bonding (unequal sharing of electrons)</vt:lpstr>
      <vt:lpstr>Polar covalent bonding (unequal sharing of electrons)</vt:lpstr>
      <vt:lpstr>PowerPoint Presentation</vt:lpstr>
      <vt:lpstr>?</vt:lpstr>
      <vt:lpstr>covalent</vt:lpstr>
      <vt:lpstr>??</vt:lpstr>
      <vt:lpstr>Ionic bonding: </vt:lpstr>
      <vt:lpstr>metabolism</vt:lpstr>
      <vt:lpstr>Understanding: •  Metabolism is the web of all the enzyme-catalysed reactions in a cell or organism</vt:lpstr>
      <vt:lpstr>Right identity, right speed (energy) right orientation</vt:lpstr>
      <vt:lpstr>Enzymes increase 1. the likelihood and 2. the efficiency of the reaction</vt:lpstr>
      <vt:lpstr>ADP + P (inorganic phosphate)  ATP</vt:lpstr>
      <vt:lpstr>PowerPoint Presentation</vt:lpstr>
      <vt:lpstr>Metabolism = catabolism + anabolism</vt:lpstr>
      <vt:lpstr>Metabolism = catabolism + anabolism</vt:lpstr>
      <vt:lpstr>PowerPoint Presentation</vt:lpstr>
      <vt:lpstr>Hydrolysis of disaccharide into 2 monosaccharides http://www.hhmi.org/biointeractive/lactose-digestion-infants</vt:lpstr>
      <vt:lpstr>Hydrolysis of a polysaccharide to many monosaccharides</vt:lpstr>
      <vt:lpstr>Hydrolysis of a triglyceride to glycerol and fatty acids</vt:lpstr>
      <vt:lpstr>Hydrolysis of a polypeptide to amino acids</vt:lpstr>
      <vt:lpstr>Condensation reaction of amino acids to form a “protein” and water (reverse of hydrolysis)</vt:lpstr>
      <vt:lpstr>PowerPoint Presentation</vt:lpstr>
      <vt:lpstr>water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dc:creator>
  <cp:lastModifiedBy>Sean</cp:lastModifiedBy>
  <cp:revision>66</cp:revision>
  <dcterms:created xsi:type="dcterms:W3CDTF">2016-10-14T14:26:01Z</dcterms:created>
  <dcterms:modified xsi:type="dcterms:W3CDTF">2016-10-31T13:24:07Z</dcterms:modified>
</cp:coreProperties>
</file>